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6" r:id="rId1"/>
  </p:sldMasterIdLst>
  <p:notesMasterIdLst>
    <p:notesMasterId r:id="rId66"/>
  </p:notesMasterIdLst>
  <p:sldIdLst>
    <p:sldId id="1663" r:id="rId2"/>
    <p:sldId id="1665" r:id="rId3"/>
    <p:sldId id="1867" r:id="rId4"/>
    <p:sldId id="1856" r:id="rId5"/>
    <p:sldId id="1868" r:id="rId6"/>
    <p:sldId id="1869" r:id="rId7"/>
    <p:sldId id="1904" r:id="rId8"/>
    <p:sldId id="1905" r:id="rId9"/>
    <p:sldId id="1857" r:id="rId10"/>
    <p:sldId id="1870" r:id="rId11"/>
    <p:sldId id="1871" r:id="rId12"/>
    <p:sldId id="1914" r:id="rId13"/>
    <p:sldId id="1913" r:id="rId14"/>
    <p:sldId id="1872" r:id="rId15"/>
    <p:sldId id="1874" r:id="rId16"/>
    <p:sldId id="1875" r:id="rId17"/>
    <p:sldId id="1858" r:id="rId18"/>
    <p:sldId id="1876" r:id="rId19"/>
    <p:sldId id="1878" r:id="rId20"/>
    <p:sldId id="1877" r:id="rId21"/>
    <p:sldId id="1881" r:id="rId22"/>
    <p:sldId id="1906" r:id="rId23"/>
    <p:sldId id="1882" r:id="rId24"/>
    <p:sldId id="1859" r:id="rId25"/>
    <p:sldId id="1879" r:id="rId26"/>
    <p:sldId id="1887" r:id="rId27"/>
    <p:sldId id="1884" r:id="rId28"/>
    <p:sldId id="1886" r:id="rId29"/>
    <p:sldId id="1894" r:id="rId30"/>
    <p:sldId id="1885" r:id="rId31"/>
    <p:sldId id="1860" r:id="rId32"/>
    <p:sldId id="1880" r:id="rId33"/>
    <p:sldId id="1908" r:id="rId34"/>
    <p:sldId id="1909" r:id="rId35"/>
    <p:sldId id="1888" r:id="rId36"/>
    <p:sldId id="1892" r:id="rId37"/>
    <p:sldId id="1893" r:id="rId38"/>
    <p:sldId id="1899" r:id="rId39"/>
    <p:sldId id="1903" r:id="rId40"/>
    <p:sldId id="1861" r:id="rId41"/>
    <p:sldId id="1895" r:id="rId42"/>
    <p:sldId id="1896" r:id="rId43"/>
    <p:sldId id="1897" r:id="rId44"/>
    <p:sldId id="1910" r:id="rId45"/>
    <p:sldId id="1862" r:id="rId46"/>
    <p:sldId id="1898" r:id="rId47"/>
    <p:sldId id="1666" r:id="rId48"/>
    <p:sldId id="1915" r:id="rId49"/>
    <p:sldId id="1907" r:id="rId50"/>
    <p:sldId id="1911" r:id="rId51"/>
    <p:sldId id="1863" r:id="rId52"/>
    <p:sldId id="1920" r:id="rId53"/>
    <p:sldId id="1921" r:id="rId54"/>
    <p:sldId id="1916" r:id="rId55"/>
    <p:sldId id="1917" r:id="rId56"/>
    <p:sldId id="1918" r:id="rId57"/>
    <p:sldId id="1919" r:id="rId58"/>
    <p:sldId id="1922" r:id="rId59"/>
    <p:sldId id="1864" r:id="rId60"/>
    <p:sldId id="1923" r:id="rId61"/>
    <p:sldId id="1865" r:id="rId62"/>
    <p:sldId id="1924" r:id="rId63"/>
    <p:sldId id="1926" r:id="rId64"/>
    <p:sldId id="1687" r:id="rId6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1"/>
    <p:restoredTop sz="66835"/>
  </p:normalViewPr>
  <p:slideViewPr>
    <p:cSldViewPr snapToGrid="0" snapToObjects="1">
      <p:cViewPr varScale="1">
        <p:scale>
          <a:sx n="90" d="100"/>
          <a:sy n="90" d="100"/>
        </p:scale>
        <p:origin x="33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C72A5A-5DC1-744E-B0C4-516162DB3B30}" type="datetimeFigureOut">
              <a:rPr lang="en-US" smtClean="0"/>
              <a:t>2/17/19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0D4D73-1293-0046-B7E1-7F35756BC2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7581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Shape 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33183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segundo</a:t>
            </a:r>
            <a:r>
              <a:rPr lang="en-US" dirty="0"/>
              <a:t> o </a:t>
            </a:r>
            <a:r>
              <a:rPr lang="en-US" dirty="0" err="1"/>
              <a:t>dicionario</a:t>
            </a:r>
            <a:r>
              <a:rPr lang="en-US" dirty="0"/>
              <a:t> </a:t>
            </a:r>
            <a:r>
              <a:rPr lang="en-US" dirty="0" err="1"/>
              <a:t>aurelio</a:t>
            </a:r>
            <a:r>
              <a:rPr lang="en-US" dirty="0"/>
              <a:t> git </a:t>
            </a:r>
            <a:r>
              <a:rPr lang="en-US" dirty="0" err="1"/>
              <a:t>é</a:t>
            </a:r>
            <a:r>
              <a:rPr lang="en-US" dirty="0"/>
              <a:t>:</a:t>
            </a:r>
          </a:p>
          <a:p>
            <a:endParaRPr lang="en-US" dirty="0"/>
          </a:p>
          <a:p>
            <a:r>
              <a:rPr lang="en-US" dirty="0"/>
              <a:t>bonito </a:t>
            </a:r>
            <a:r>
              <a:rPr lang="en-US" dirty="0" err="1"/>
              <a:t>neh</a:t>
            </a:r>
            <a:r>
              <a:rPr lang="en-US" dirty="0"/>
              <a:t>? mas e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prática</a:t>
            </a:r>
            <a:r>
              <a:rPr lang="en-US" dirty="0"/>
              <a:t>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0D4D73-1293-0046-B7E1-7F35756BC2D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8916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quem</a:t>
            </a:r>
            <a:r>
              <a:rPr lang="en-US" dirty="0"/>
              <a:t> ja fez </a:t>
            </a:r>
            <a:r>
              <a:rPr lang="en-US" dirty="0" err="1"/>
              <a:t>isso</a:t>
            </a:r>
            <a:r>
              <a:rPr lang="en-US" dirty="0"/>
              <a:t> </a:t>
            </a:r>
            <a:r>
              <a:rPr lang="en-US" dirty="0" err="1"/>
              <a:t>aqui</a:t>
            </a:r>
            <a:r>
              <a:rPr lang="en-US" dirty="0"/>
              <a:t> </a:t>
            </a:r>
            <a:r>
              <a:rPr lang="en-US" dirty="0" err="1"/>
              <a:t>levanta</a:t>
            </a:r>
            <a:r>
              <a:rPr lang="en-US" dirty="0"/>
              <a:t> a </a:t>
            </a:r>
            <a:r>
              <a:rPr lang="en-US" dirty="0" err="1"/>
              <a:t>mão</a:t>
            </a:r>
            <a:r>
              <a:rPr lang="en-US" dirty="0"/>
              <a:t> 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dirty="0" err="1"/>
              <a:t>melhor</a:t>
            </a:r>
            <a:r>
              <a:rPr lang="en-US" dirty="0"/>
              <a:t>... </a:t>
            </a:r>
            <a:r>
              <a:rPr lang="en-US" dirty="0" err="1"/>
              <a:t>escreve</a:t>
            </a:r>
            <a:r>
              <a:rPr lang="en-US" dirty="0"/>
              <a:t>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comentários</a:t>
            </a:r>
            <a:r>
              <a:rPr lang="en-US" dirty="0"/>
              <a:t> - </a:t>
            </a:r>
            <a:r>
              <a:rPr lang="en-US" dirty="0" err="1"/>
              <a:t>enquanto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tomo</a:t>
            </a:r>
            <a:r>
              <a:rPr lang="en-US" dirty="0"/>
              <a:t> um </a:t>
            </a:r>
            <a:r>
              <a:rPr lang="en-US" dirty="0" err="1"/>
              <a:t>gole</a:t>
            </a:r>
            <a:r>
              <a:rPr lang="en-US" dirty="0"/>
              <a:t> </a:t>
            </a:r>
            <a:r>
              <a:rPr lang="en-US" dirty="0" err="1"/>
              <a:t>dagua</a:t>
            </a:r>
            <a:r>
              <a:rPr lang="en-US" dirty="0"/>
              <a:t>!</a:t>
            </a:r>
          </a:p>
          <a:p>
            <a:endParaRPr lang="en-US" dirty="0"/>
          </a:p>
          <a:p>
            <a:r>
              <a:rPr lang="en-US" dirty="0"/>
              <a:t>o git </a:t>
            </a:r>
            <a:r>
              <a:rPr lang="en-US" dirty="0" err="1"/>
              <a:t>veio</a:t>
            </a:r>
            <a:r>
              <a:rPr lang="en-US" dirty="0"/>
              <a:t> para resolver 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dirty="0" err="1"/>
              <a:t>tentar</a:t>
            </a:r>
            <a:r>
              <a:rPr lang="en-US" dirty="0"/>
              <a:t> resolver </a:t>
            </a:r>
            <a:r>
              <a:rPr lang="en-US" dirty="0" err="1"/>
              <a:t>isso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0D4D73-1293-0046-B7E1-7F35756BC2D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4575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quem</a:t>
            </a:r>
            <a:r>
              <a:rPr lang="en-US" dirty="0"/>
              <a:t> ja fez </a:t>
            </a:r>
            <a:r>
              <a:rPr lang="en-US" dirty="0" err="1"/>
              <a:t>isso</a:t>
            </a:r>
            <a:r>
              <a:rPr lang="en-US" dirty="0"/>
              <a:t> </a:t>
            </a:r>
            <a:r>
              <a:rPr lang="en-US" dirty="0" err="1"/>
              <a:t>aqui</a:t>
            </a:r>
            <a:r>
              <a:rPr lang="en-US" dirty="0"/>
              <a:t> </a:t>
            </a:r>
            <a:r>
              <a:rPr lang="en-US" dirty="0" err="1"/>
              <a:t>levanta</a:t>
            </a:r>
            <a:r>
              <a:rPr lang="en-US" dirty="0"/>
              <a:t> a </a:t>
            </a:r>
            <a:r>
              <a:rPr lang="en-US" dirty="0" err="1"/>
              <a:t>mão</a:t>
            </a:r>
            <a:r>
              <a:rPr lang="en-US" dirty="0"/>
              <a:t> 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dirty="0" err="1"/>
              <a:t>melhor</a:t>
            </a:r>
            <a:r>
              <a:rPr lang="en-US" dirty="0"/>
              <a:t>... </a:t>
            </a:r>
            <a:r>
              <a:rPr lang="en-US" dirty="0" err="1"/>
              <a:t>escreve</a:t>
            </a:r>
            <a:r>
              <a:rPr lang="en-US" dirty="0"/>
              <a:t>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comentários</a:t>
            </a:r>
            <a:r>
              <a:rPr lang="en-US" dirty="0"/>
              <a:t> - </a:t>
            </a:r>
            <a:r>
              <a:rPr lang="en-US" dirty="0" err="1"/>
              <a:t>enquanto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tomo</a:t>
            </a:r>
            <a:r>
              <a:rPr lang="en-US" dirty="0"/>
              <a:t> um </a:t>
            </a:r>
            <a:r>
              <a:rPr lang="en-US" dirty="0" err="1"/>
              <a:t>gole</a:t>
            </a:r>
            <a:r>
              <a:rPr lang="en-US" dirty="0"/>
              <a:t> </a:t>
            </a:r>
            <a:r>
              <a:rPr lang="en-US" dirty="0" err="1"/>
              <a:t>dagua</a:t>
            </a:r>
            <a:r>
              <a:rPr lang="en-US" dirty="0"/>
              <a:t>!</a:t>
            </a:r>
          </a:p>
          <a:p>
            <a:endParaRPr lang="en-US" dirty="0"/>
          </a:p>
          <a:p>
            <a:r>
              <a:rPr lang="en-US" dirty="0"/>
              <a:t>o git </a:t>
            </a:r>
            <a:r>
              <a:rPr lang="en-US" dirty="0" err="1"/>
              <a:t>veio</a:t>
            </a:r>
            <a:r>
              <a:rPr lang="en-US" dirty="0"/>
              <a:t> para resolver 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dirty="0" err="1"/>
              <a:t>tentar</a:t>
            </a:r>
            <a:r>
              <a:rPr lang="en-US" dirty="0"/>
              <a:t> resolver </a:t>
            </a:r>
            <a:r>
              <a:rPr lang="en-US" dirty="0" err="1"/>
              <a:t>isso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0D4D73-1293-0046-B7E1-7F35756BC2D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1670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mas antes </a:t>
            </a:r>
            <a:r>
              <a:rPr lang="en-US" dirty="0" err="1"/>
              <a:t>vou</a:t>
            </a:r>
            <a:r>
              <a:rPr lang="en-US" dirty="0"/>
              <a:t> </a:t>
            </a:r>
            <a:r>
              <a:rPr lang="en-US" dirty="0" err="1"/>
              <a:t>explicar</a:t>
            </a:r>
            <a:r>
              <a:rPr lang="en-US" dirty="0"/>
              <a:t> o que </a:t>
            </a:r>
            <a:r>
              <a:rPr lang="en-US" dirty="0" err="1"/>
              <a:t>é</a:t>
            </a:r>
            <a:r>
              <a:rPr lang="en-US" dirty="0"/>
              <a:t> </a:t>
            </a:r>
            <a:r>
              <a:rPr lang="en-US" dirty="0" err="1"/>
              <a:t>controle</a:t>
            </a:r>
            <a:r>
              <a:rPr lang="en-US" dirty="0"/>
              <a:t> de </a:t>
            </a:r>
            <a:r>
              <a:rPr lang="en-US" dirty="0" err="1"/>
              <a:t>versão</a:t>
            </a:r>
            <a:r>
              <a:rPr lang="en-US" dirty="0"/>
              <a:t> e </a:t>
            </a:r>
            <a:r>
              <a:rPr lang="en-US" dirty="0" err="1"/>
              <a:t>versionamento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0D4D73-1293-0046-B7E1-7F35756BC2D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6151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 git </a:t>
            </a:r>
            <a:r>
              <a:rPr lang="en-US" dirty="0" err="1"/>
              <a:t>foi</a:t>
            </a:r>
            <a:r>
              <a:rPr lang="en-US" dirty="0"/>
              <a:t> </a:t>
            </a:r>
            <a:r>
              <a:rPr lang="en-US" dirty="0" err="1"/>
              <a:t>criado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senhor</a:t>
            </a:r>
            <a:r>
              <a:rPr lang="en-US" dirty="0"/>
              <a:t> </a:t>
            </a:r>
            <a:r>
              <a:rPr lang="en-US" dirty="0" err="1"/>
              <a:t>bastante</a:t>
            </a:r>
            <a:r>
              <a:rPr lang="en-US" dirty="0"/>
              <a:t> </a:t>
            </a:r>
            <a:r>
              <a:rPr lang="en-US" dirty="0" err="1"/>
              <a:t>educado</a:t>
            </a:r>
            <a:r>
              <a:rPr lang="en-US" dirty="0"/>
              <a:t> </a:t>
            </a:r>
            <a:r>
              <a:rPr lang="en-US" dirty="0" err="1"/>
              <a:t>ai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0D4D73-1293-0046-B7E1-7F35756BC2D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3347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mas </a:t>
            </a:r>
            <a:r>
              <a:rPr lang="en-US" dirty="0" err="1"/>
              <a:t>esse</a:t>
            </a:r>
            <a:r>
              <a:rPr lang="en-US" dirty="0"/>
              <a:t> lance </a:t>
            </a:r>
            <a:r>
              <a:rPr lang="en-US" dirty="0" err="1"/>
              <a:t>todo</a:t>
            </a:r>
            <a:r>
              <a:rPr lang="en-US" dirty="0"/>
              <a:t> de </a:t>
            </a:r>
            <a:r>
              <a:rPr lang="en-US" dirty="0" err="1"/>
              <a:t>versionamento</a:t>
            </a:r>
            <a:r>
              <a:rPr lang="en-US" dirty="0"/>
              <a:t>, </a:t>
            </a:r>
            <a:r>
              <a:rPr lang="en-US" dirty="0" err="1"/>
              <a:t>controle</a:t>
            </a:r>
            <a:r>
              <a:rPr lang="en-US" dirty="0"/>
              <a:t> de </a:t>
            </a:r>
            <a:r>
              <a:rPr lang="en-US" dirty="0" err="1"/>
              <a:t>versão</a:t>
            </a:r>
            <a:r>
              <a:rPr lang="en-US" dirty="0"/>
              <a:t> </a:t>
            </a:r>
            <a:r>
              <a:rPr lang="en-US" dirty="0" err="1"/>
              <a:t>não</a:t>
            </a:r>
            <a:r>
              <a:rPr lang="en-US" dirty="0"/>
              <a:t> eh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coisa</a:t>
            </a:r>
            <a:r>
              <a:rPr lang="en-US" dirty="0"/>
              <a:t> nova.</a:t>
            </a:r>
          </a:p>
          <a:p>
            <a:endParaRPr lang="en-US" dirty="0"/>
          </a:p>
          <a:p>
            <a:r>
              <a:rPr lang="en-US" dirty="0"/>
              <a:t>mas o git </a:t>
            </a:r>
            <a:r>
              <a:rPr lang="en-US" dirty="0" err="1"/>
              <a:t>revolucionou</a:t>
            </a:r>
            <a:r>
              <a:rPr lang="en-US" dirty="0"/>
              <a:t> a </a:t>
            </a:r>
            <a:r>
              <a:rPr lang="en-US" dirty="0" err="1"/>
              <a:t>coisa</a:t>
            </a:r>
            <a:r>
              <a:rPr lang="en-US" dirty="0"/>
              <a:t> </a:t>
            </a:r>
            <a:r>
              <a:rPr lang="en-US" dirty="0" err="1"/>
              <a:t>toda</a:t>
            </a:r>
            <a:endParaRPr lang="en-US" dirty="0"/>
          </a:p>
          <a:p>
            <a:endParaRPr lang="en-US" dirty="0"/>
          </a:p>
          <a:p>
            <a:r>
              <a:rPr lang="en-US" dirty="0"/>
              <a:t>e </a:t>
            </a:r>
            <a:r>
              <a:rPr lang="en-US" dirty="0" err="1"/>
              <a:t>principalmente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caiu</a:t>
            </a:r>
            <a:r>
              <a:rPr lang="en-US" dirty="0"/>
              <a:t> </a:t>
            </a:r>
            <a:r>
              <a:rPr lang="en-US" dirty="0" err="1"/>
              <a:t>nas</a:t>
            </a:r>
            <a:r>
              <a:rPr lang="en-US" dirty="0"/>
              <a:t> </a:t>
            </a:r>
            <a:r>
              <a:rPr lang="en-US" dirty="0" err="1"/>
              <a:t>graças</a:t>
            </a:r>
            <a:r>
              <a:rPr lang="en-US" dirty="0"/>
              <a:t> da </a:t>
            </a:r>
            <a:r>
              <a:rPr lang="en-US" dirty="0" err="1"/>
              <a:t>comunidade</a:t>
            </a:r>
            <a:r>
              <a:rPr lang="en-US" dirty="0"/>
              <a:t> dev</a:t>
            </a:r>
          </a:p>
          <a:p>
            <a:endParaRPr lang="en-US" dirty="0"/>
          </a:p>
          <a:p>
            <a:r>
              <a:rPr lang="en-US" dirty="0" err="1"/>
              <a:t>virou</a:t>
            </a:r>
            <a:r>
              <a:rPr lang="en-US" dirty="0"/>
              <a:t> </a:t>
            </a:r>
            <a:r>
              <a:rPr lang="en-US" dirty="0" err="1"/>
              <a:t>mainstreeam</a:t>
            </a:r>
            <a:endParaRPr lang="en-US" dirty="0"/>
          </a:p>
          <a:p>
            <a:endParaRPr lang="en-US" dirty="0"/>
          </a:p>
          <a:p>
            <a:r>
              <a:rPr lang="en-US" dirty="0"/>
              <a:t>e </a:t>
            </a:r>
            <a:r>
              <a:rPr lang="en-US" dirty="0" err="1"/>
              <a:t>padrão</a:t>
            </a:r>
            <a:r>
              <a:rPr lang="en-US" dirty="0"/>
              <a:t> do </a:t>
            </a:r>
            <a:r>
              <a:rPr lang="en-US" dirty="0" err="1"/>
              <a:t>mercado</a:t>
            </a:r>
            <a:endParaRPr lang="en-US" dirty="0"/>
          </a:p>
          <a:p>
            <a:endParaRPr lang="en-US" dirty="0"/>
          </a:p>
          <a:p>
            <a:r>
              <a:rPr lang="en-US" dirty="0"/>
              <a:t>e agora a </a:t>
            </a:r>
            <a:r>
              <a:rPr lang="en-US" dirty="0" err="1"/>
              <a:t>gente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que </a:t>
            </a:r>
            <a:r>
              <a:rPr lang="en-US" dirty="0" err="1"/>
              <a:t>aprender</a:t>
            </a:r>
            <a:r>
              <a:rPr lang="en-US" dirty="0"/>
              <a:t> </a:t>
            </a:r>
            <a:r>
              <a:rPr lang="en-US" dirty="0" err="1"/>
              <a:t>essa</a:t>
            </a:r>
            <a:r>
              <a:rPr lang="en-US" dirty="0"/>
              <a:t> </a:t>
            </a:r>
            <a:r>
              <a:rPr lang="en-US" dirty="0" err="1"/>
              <a:t>bagaça</a:t>
            </a:r>
            <a:r>
              <a:rPr lang="en-US" dirty="0"/>
              <a:t>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0D4D73-1293-0046-B7E1-7F35756BC2D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5808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90033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0D4D73-1293-0046-B7E1-7F35756BC2D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86749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NUNCA NUNCA NUNCA</a:t>
            </a:r>
          </a:p>
          <a:p>
            <a:endParaRPr lang="en-US" dirty="0"/>
          </a:p>
          <a:p>
            <a:r>
              <a:rPr lang="en-US" dirty="0"/>
              <a:t>COLOQUE SENHAS OU QQ OUTRA COISA QUE NINGUEM PODE VER EM UM REPO PUBLICO NA INTERNET</a:t>
            </a:r>
          </a:p>
          <a:p>
            <a:endParaRPr lang="en-US" dirty="0"/>
          </a:p>
          <a:p>
            <a:r>
              <a:rPr lang="en-US" dirty="0"/>
              <a:t>ACONTECE DIRETO</a:t>
            </a:r>
          </a:p>
          <a:p>
            <a:endParaRPr lang="en-US" dirty="0"/>
          </a:p>
          <a:p>
            <a:r>
              <a:rPr lang="en-US" dirty="0"/>
              <a:t>SCRIPTS QUE FICAM VARENDO O GITHUB PROCURANDO SENHAS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0D4D73-1293-0046-B7E1-7F35756BC2D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53883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Eu </a:t>
            </a:r>
            <a:r>
              <a:rPr lang="en-US" dirty="0" err="1"/>
              <a:t>aposto</a:t>
            </a:r>
            <a:r>
              <a:rPr lang="en-US" dirty="0"/>
              <a:t> que la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sua</a:t>
            </a:r>
            <a:r>
              <a:rPr lang="en-US" dirty="0"/>
              <a:t> </a:t>
            </a:r>
            <a:r>
              <a:rPr lang="en-US" dirty="0" err="1"/>
              <a:t>firma</a:t>
            </a:r>
            <a:r>
              <a:rPr lang="en-US" dirty="0"/>
              <a:t>, </a:t>
            </a:r>
            <a:r>
              <a:rPr lang="en-US" dirty="0" err="1"/>
              <a:t>deve</a:t>
            </a:r>
            <a:r>
              <a:rPr lang="en-US" dirty="0"/>
              <a:t> </a:t>
            </a:r>
            <a:r>
              <a:rPr lang="en-US" dirty="0" err="1"/>
              <a:t>ter</a:t>
            </a:r>
            <a:r>
              <a:rPr lang="en-US" dirty="0"/>
              <a:t> </a:t>
            </a:r>
            <a:r>
              <a:rPr lang="en-US" dirty="0" err="1"/>
              <a:t>alguns</a:t>
            </a:r>
            <a:r>
              <a:rPr lang="en-US" dirty="0"/>
              <a:t> sysadmins</a:t>
            </a:r>
          </a:p>
          <a:p>
            <a:endParaRPr lang="en-US" dirty="0"/>
          </a:p>
          <a:p>
            <a:r>
              <a:rPr lang="en-US" dirty="0"/>
              <a:t>e </a:t>
            </a:r>
            <a:r>
              <a:rPr lang="en-US" dirty="0" err="1"/>
              <a:t>cada</a:t>
            </a:r>
            <a:r>
              <a:rPr lang="en-US" dirty="0"/>
              <a:t> um </a:t>
            </a:r>
            <a:r>
              <a:rPr lang="en-US" dirty="0" err="1"/>
              <a:t>tem</a:t>
            </a:r>
            <a:r>
              <a:rPr lang="en-US" dirty="0"/>
              <a:t> a </a:t>
            </a:r>
            <a:r>
              <a:rPr lang="en-US" dirty="0" err="1"/>
              <a:t>sua</a:t>
            </a:r>
            <a:r>
              <a:rPr lang="en-US" dirty="0"/>
              <a:t> </a:t>
            </a:r>
            <a:r>
              <a:rPr lang="en-US" dirty="0" err="1"/>
              <a:t>pastinha</a:t>
            </a:r>
            <a:r>
              <a:rPr lang="en-US" dirty="0"/>
              <a:t> com </a:t>
            </a:r>
            <a:r>
              <a:rPr lang="en-US" dirty="0" err="1"/>
              <a:t>alguns</a:t>
            </a:r>
            <a:r>
              <a:rPr lang="en-US" dirty="0"/>
              <a:t> </a:t>
            </a:r>
            <a:r>
              <a:rPr lang="en-US" dirty="0" err="1"/>
              <a:t>scritps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 err="1"/>
              <a:t>qdo</a:t>
            </a:r>
            <a:r>
              <a:rPr lang="en-US" dirty="0"/>
              <a:t> </a:t>
            </a:r>
            <a:r>
              <a:rPr lang="en-US" dirty="0" err="1"/>
              <a:t>entra</a:t>
            </a:r>
            <a:r>
              <a:rPr lang="en-US" dirty="0"/>
              <a:t> um </a:t>
            </a:r>
            <a:r>
              <a:rPr lang="en-US" dirty="0" err="1"/>
              <a:t>cara</a:t>
            </a:r>
            <a:r>
              <a:rPr lang="en-US" dirty="0"/>
              <a:t> novo 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dirty="0" err="1"/>
              <a:t>mesmo</a:t>
            </a:r>
            <a:r>
              <a:rPr lang="en-US" dirty="0"/>
              <a:t> para </a:t>
            </a:r>
            <a:r>
              <a:rPr lang="en-US" dirty="0" err="1"/>
              <a:t>compartilhar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seus</a:t>
            </a:r>
            <a:r>
              <a:rPr lang="en-US" dirty="0"/>
              <a:t> scripts</a:t>
            </a:r>
          </a:p>
          <a:p>
            <a:endParaRPr lang="en-US" dirty="0"/>
          </a:p>
          <a:p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dirty="0" err="1"/>
              <a:t>vc</a:t>
            </a:r>
            <a:r>
              <a:rPr lang="en-US" dirty="0"/>
              <a:t> </a:t>
            </a:r>
            <a:r>
              <a:rPr lang="en-US" dirty="0" err="1"/>
              <a:t>coloca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um </a:t>
            </a:r>
            <a:r>
              <a:rPr lang="en-US" dirty="0" err="1"/>
              <a:t>disquete</a:t>
            </a:r>
            <a:r>
              <a:rPr lang="en-US" dirty="0"/>
              <a:t> 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dirty="0" err="1"/>
              <a:t>compartilha</a:t>
            </a:r>
            <a:r>
              <a:rPr lang="en-US" dirty="0"/>
              <a:t> </a:t>
            </a:r>
            <a:r>
              <a:rPr lang="en-US" dirty="0" err="1"/>
              <a:t>aquela</a:t>
            </a:r>
            <a:r>
              <a:rPr lang="en-US" dirty="0"/>
              <a:t> pasta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rede</a:t>
            </a:r>
            <a:endParaRPr lang="en-US" dirty="0"/>
          </a:p>
          <a:p>
            <a:endParaRPr lang="en-US" dirty="0"/>
          </a:p>
          <a:p>
            <a:r>
              <a:rPr lang="en-US" dirty="0"/>
              <a:t>mas </a:t>
            </a:r>
            <a:r>
              <a:rPr lang="en-US" dirty="0" err="1"/>
              <a:t>ai</a:t>
            </a:r>
            <a:r>
              <a:rPr lang="en-US" dirty="0"/>
              <a:t> </a:t>
            </a:r>
            <a:r>
              <a:rPr lang="en-US" dirty="0" err="1"/>
              <a:t>vc</a:t>
            </a:r>
            <a:r>
              <a:rPr lang="en-US" dirty="0"/>
              <a:t> </a:t>
            </a:r>
            <a:r>
              <a:rPr lang="en-US" dirty="0" err="1"/>
              <a:t>vai</a:t>
            </a:r>
            <a:r>
              <a:rPr lang="en-US" dirty="0"/>
              <a:t> </a:t>
            </a:r>
            <a:r>
              <a:rPr lang="en-US" dirty="0" err="1"/>
              <a:t>fazer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alteração</a:t>
            </a:r>
            <a:r>
              <a:rPr lang="en-US" dirty="0"/>
              <a:t> e </a:t>
            </a:r>
            <a:r>
              <a:rPr lang="en-US" dirty="0" err="1"/>
              <a:t>deixa</a:t>
            </a:r>
            <a:r>
              <a:rPr lang="en-US" dirty="0"/>
              <a:t> </a:t>
            </a:r>
            <a:r>
              <a:rPr lang="en-US" dirty="0" err="1"/>
              <a:t>só</a:t>
            </a:r>
            <a:r>
              <a:rPr lang="en-US" dirty="0"/>
              <a:t> no </a:t>
            </a:r>
            <a:r>
              <a:rPr lang="en-US" dirty="0" err="1"/>
              <a:t>seu</a:t>
            </a:r>
            <a:r>
              <a:rPr lang="en-US" dirty="0"/>
              <a:t> pc</a:t>
            </a:r>
          </a:p>
          <a:p>
            <a:endParaRPr lang="en-US" dirty="0"/>
          </a:p>
          <a:p>
            <a:r>
              <a:rPr lang="en-US" dirty="0"/>
              <a:t>o outro </a:t>
            </a:r>
            <a:r>
              <a:rPr lang="en-US" dirty="0" err="1"/>
              <a:t>cara</a:t>
            </a:r>
            <a:r>
              <a:rPr lang="en-US" dirty="0"/>
              <a:t> </a:t>
            </a:r>
            <a:r>
              <a:rPr lang="en-US" dirty="0" err="1"/>
              <a:t>faz</a:t>
            </a:r>
            <a:r>
              <a:rPr lang="en-US" dirty="0"/>
              <a:t> a </a:t>
            </a:r>
            <a:r>
              <a:rPr lang="en-US" dirty="0" err="1"/>
              <a:t>mesma</a:t>
            </a:r>
            <a:r>
              <a:rPr lang="en-US" dirty="0"/>
              <a:t> </a:t>
            </a:r>
            <a:r>
              <a:rPr lang="en-US" dirty="0" err="1"/>
              <a:t>coisa</a:t>
            </a:r>
            <a:r>
              <a:rPr lang="en-US" dirty="0"/>
              <a:t> e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ai</a:t>
            </a:r>
            <a:r>
              <a:rPr lang="en-US" dirty="0"/>
              <a:t> </a:t>
            </a:r>
            <a:r>
              <a:rPr lang="en-US" dirty="0" err="1"/>
              <a:t>vai</a:t>
            </a:r>
            <a:r>
              <a:rPr lang="en-US" dirty="0"/>
              <a:t>..... </a:t>
            </a:r>
          </a:p>
          <a:p>
            <a:endParaRPr lang="en-US" dirty="0"/>
          </a:p>
          <a:p>
            <a:r>
              <a:rPr lang="en-US" dirty="0"/>
              <a:t>o git resolve </a:t>
            </a:r>
            <a:r>
              <a:rPr lang="en-US" dirty="0" err="1"/>
              <a:t>isso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0D4D73-1293-0046-B7E1-7F35756BC2D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4755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Shape 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487864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ahhh</a:t>
            </a:r>
            <a:r>
              <a:rPr lang="en-US" dirty="0"/>
              <a:t> mas </a:t>
            </a:r>
            <a:r>
              <a:rPr lang="en-US" dirty="0" err="1"/>
              <a:t>ai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posso</a:t>
            </a:r>
            <a:r>
              <a:rPr lang="en-US" dirty="0"/>
              <a:t> </a:t>
            </a:r>
            <a:r>
              <a:rPr lang="en-US" dirty="0" err="1"/>
              <a:t>usar</a:t>
            </a:r>
            <a:r>
              <a:rPr lang="en-US" dirty="0"/>
              <a:t> o </a:t>
            </a:r>
            <a:r>
              <a:rPr lang="en-US" dirty="0" err="1"/>
              <a:t>dropbox</a:t>
            </a:r>
            <a:r>
              <a:rPr lang="en-US" dirty="0"/>
              <a:t>, google drive, one drive</a:t>
            </a:r>
          </a:p>
          <a:p>
            <a:endParaRPr lang="en-US" dirty="0"/>
          </a:p>
          <a:p>
            <a:r>
              <a:rPr lang="en-US" dirty="0" err="1"/>
              <a:t>pode</a:t>
            </a:r>
            <a:r>
              <a:rPr lang="en-US" dirty="0"/>
              <a:t>... mas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deveria</a:t>
            </a:r>
            <a:r>
              <a:rPr lang="en-US" dirty="0"/>
              <a:t>. </a:t>
            </a:r>
          </a:p>
          <a:p>
            <a:endParaRPr lang="en-US" dirty="0"/>
          </a:p>
          <a:p>
            <a:r>
              <a:rPr lang="en-US" dirty="0"/>
              <a:t>o </a:t>
            </a:r>
            <a:r>
              <a:rPr lang="en-US" dirty="0" err="1"/>
              <a:t>problema</a:t>
            </a:r>
            <a:r>
              <a:rPr lang="en-US" dirty="0"/>
              <a:t> continua </a:t>
            </a:r>
            <a:r>
              <a:rPr lang="en-US" dirty="0" err="1"/>
              <a:t>sendo</a:t>
            </a:r>
            <a:r>
              <a:rPr lang="en-US" dirty="0"/>
              <a:t> o </a:t>
            </a:r>
            <a:r>
              <a:rPr lang="en-US" dirty="0" err="1"/>
              <a:t>mesmo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vai</a:t>
            </a:r>
            <a:r>
              <a:rPr lang="en-US" dirty="0"/>
              <a:t> </a:t>
            </a:r>
            <a:r>
              <a:rPr lang="en-US" dirty="0" err="1"/>
              <a:t>ter</a:t>
            </a:r>
            <a:r>
              <a:rPr lang="en-US" dirty="0"/>
              <a:t> </a:t>
            </a:r>
            <a:r>
              <a:rPr lang="en-US" dirty="0" err="1"/>
              <a:t>versionamento</a:t>
            </a:r>
            <a:r>
              <a:rPr lang="en-US" dirty="0"/>
              <a:t> e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controle</a:t>
            </a:r>
            <a:r>
              <a:rPr lang="en-US" dirty="0"/>
              <a:t> de </a:t>
            </a:r>
            <a:r>
              <a:rPr lang="en-US" dirty="0" err="1"/>
              <a:t>mudanças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- </a:t>
            </a:r>
            <a:r>
              <a:rPr lang="en-US" dirty="0" err="1"/>
              <a:t>quem</a:t>
            </a:r>
            <a:r>
              <a:rPr lang="en-US" dirty="0"/>
              <a:t> </a:t>
            </a:r>
            <a:r>
              <a:rPr lang="en-US" dirty="0" err="1"/>
              <a:t>mudou</a:t>
            </a:r>
            <a:endParaRPr lang="en-US" dirty="0"/>
          </a:p>
          <a:p>
            <a:r>
              <a:rPr lang="en-US" dirty="0"/>
              <a:t>- o que </a:t>
            </a:r>
            <a:r>
              <a:rPr lang="en-US" dirty="0" err="1"/>
              <a:t>mudou</a:t>
            </a:r>
            <a:endParaRPr lang="en-US" dirty="0"/>
          </a:p>
          <a:p>
            <a:r>
              <a:rPr lang="en-US" dirty="0"/>
              <a:t>- </a:t>
            </a:r>
            <a:r>
              <a:rPr lang="en-US" dirty="0" err="1"/>
              <a:t>quando</a:t>
            </a:r>
            <a:r>
              <a:rPr lang="en-US" dirty="0"/>
              <a:t> </a:t>
            </a:r>
            <a:r>
              <a:rPr lang="en-US" dirty="0" err="1"/>
              <a:t>mudou</a:t>
            </a:r>
            <a:endParaRPr lang="en-US" dirty="0"/>
          </a:p>
          <a:p>
            <a:r>
              <a:rPr lang="en-US" dirty="0"/>
              <a:t>- </a:t>
            </a:r>
            <a:r>
              <a:rPr lang="en-US" dirty="0" err="1"/>
              <a:t>porque</a:t>
            </a:r>
            <a:r>
              <a:rPr lang="en-US" dirty="0"/>
              <a:t> </a:t>
            </a:r>
            <a:r>
              <a:rPr lang="en-US" dirty="0" err="1"/>
              <a:t>mudou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esquece</a:t>
            </a:r>
            <a:r>
              <a:rPr lang="en-US" dirty="0"/>
              <a:t> </a:t>
            </a:r>
            <a:r>
              <a:rPr lang="en-US" dirty="0" err="1"/>
              <a:t>isso</a:t>
            </a:r>
            <a:r>
              <a:rPr lang="en-US" dirty="0"/>
              <a:t> e </a:t>
            </a:r>
            <a:r>
              <a:rPr lang="en-US" dirty="0" err="1"/>
              <a:t>foca</a:t>
            </a:r>
            <a:r>
              <a:rPr lang="en-US" dirty="0"/>
              <a:t> no git!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0D4D73-1293-0046-B7E1-7F35756BC2D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16213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vou mostrar como </a:t>
            </a:r>
            <a:r>
              <a:rPr lang="pt-BR" dirty="0" err="1"/>
              <a:t>vc</a:t>
            </a:r>
            <a:r>
              <a:rPr lang="pt-BR" dirty="0"/>
              <a:t> instala o </a:t>
            </a:r>
            <a:r>
              <a:rPr lang="pt-BR" dirty="0" err="1"/>
              <a:t>git</a:t>
            </a:r>
            <a:r>
              <a:rPr lang="pt-BR" dirty="0"/>
              <a:t> no seu computador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1792359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importa</a:t>
            </a:r>
            <a:r>
              <a:rPr lang="en-US" dirty="0"/>
              <a:t> se </a:t>
            </a:r>
            <a:r>
              <a:rPr lang="en-US" dirty="0" err="1"/>
              <a:t>vc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windows, mac 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dirty="0" err="1"/>
              <a:t>linux</a:t>
            </a:r>
            <a:endParaRPr lang="en-US" dirty="0"/>
          </a:p>
          <a:p>
            <a:r>
              <a:rPr lang="en-US" dirty="0" err="1"/>
              <a:t>vc</a:t>
            </a:r>
            <a:r>
              <a:rPr lang="en-US" dirty="0"/>
              <a:t> </a:t>
            </a:r>
            <a:r>
              <a:rPr lang="en-US" dirty="0" err="1"/>
              <a:t>consegue</a:t>
            </a:r>
            <a:r>
              <a:rPr lang="en-US" dirty="0"/>
              <a:t> </a:t>
            </a:r>
            <a:r>
              <a:rPr lang="en-US" dirty="0" err="1"/>
              <a:t>instalar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qq</a:t>
            </a:r>
            <a:r>
              <a:rPr lang="en-US" dirty="0"/>
              <a:t> so</a:t>
            </a:r>
          </a:p>
          <a:p>
            <a:r>
              <a:rPr lang="en-US" dirty="0" err="1"/>
              <a:t>então</a:t>
            </a:r>
            <a:r>
              <a:rPr lang="en-US" dirty="0"/>
              <a:t>,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desculpa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0D4D73-1293-0046-B7E1-7F35756BC2D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96302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 mac o </a:t>
            </a:r>
            <a:r>
              <a:rPr lang="en-US" dirty="0" err="1"/>
              <a:t>comando</a:t>
            </a:r>
            <a:r>
              <a:rPr lang="en-US" dirty="0"/>
              <a:t> para </a:t>
            </a:r>
            <a:r>
              <a:rPr lang="en-US" dirty="0" err="1"/>
              <a:t>instalar</a:t>
            </a:r>
            <a:r>
              <a:rPr lang="en-US" dirty="0"/>
              <a:t> o git </a:t>
            </a:r>
            <a:r>
              <a:rPr lang="en-US" dirty="0" err="1"/>
              <a:t>é</a:t>
            </a:r>
            <a:endParaRPr lang="en-US" dirty="0"/>
          </a:p>
          <a:p>
            <a:endParaRPr lang="en-US" dirty="0"/>
          </a:p>
          <a:p>
            <a:r>
              <a:rPr lang="en-US" dirty="0"/>
              <a:t>brew install git</a:t>
            </a:r>
          </a:p>
          <a:p>
            <a:endParaRPr lang="en-US" dirty="0"/>
          </a:p>
          <a:p>
            <a:r>
              <a:rPr lang="en-US" dirty="0" err="1"/>
              <a:t>vai</a:t>
            </a:r>
            <a:r>
              <a:rPr lang="en-US" dirty="0"/>
              <a:t> </a:t>
            </a:r>
            <a:r>
              <a:rPr lang="en-US" dirty="0" err="1"/>
              <a:t>baixar</a:t>
            </a:r>
            <a:r>
              <a:rPr lang="en-US" dirty="0"/>
              <a:t> do </a:t>
            </a:r>
            <a:r>
              <a:rPr lang="en-US" dirty="0" err="1"/>
              <a:t>repositorio</a:t>
            </a:r>
            <a:r>
              <a:rPr lang="en-US" dirty="0"/>
              <a:t> do brew e pronto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0D4D73-1293-0046-B7E1-7F35756BC2D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63205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 ubuntu para </a:t>
            </a:r>
            <a:r>
              <a:rPr lang="en-US" dirty="0" err="1"/>
              <a:t>instalar</a:t>
            </a:r>
            <a:r>
              <a:rPr lang="en-US" dirty="0"/>
              <a:t> </a:t>
            </a:r>
            <a:r>
              <a:rPr lang="en-US" dirty="0" err="1"/>
              <a:t>é</a:t>
            </a:r>
            <a:r>
              <a:rPr lang="en-US" dirty="0"/>
              <a:t> </a:t>
            </a:r>
            <a:r>
              <a:rPr lang="en-US" dirty="0" err="1"/>
              <a:t>só</a:t>
            </a:r>
            <a:r>
              <a:rPr lang="en-US" dirty="0"/>
              <a:t> </a:t>
            </a:r>
            <a:r>
              <a:rPr lang="en-US" dirty="0" err="1"/>
              <a:t>usar</a:t>
            </a:r>
            <a:endParaRPr lang="en-US" dirty="0"/>
          </a:p>
          <a:p>
            <a:endParaRPr lang="en-US" dirty="0"/>
          </a:p>
          <a:p>
            <a:r>
              <a:rPr lang="en-US" dirty="0"/>
              <a:t>apt-get install git e </a:t>
            </a:r>
            <a:r>
              <a:rPr lang="en-US" dirty="0" err="1"/>
              <a:t>tb</a:t>
            </a:r>
            <a:r>
              <a:rPr lang="en-US" dirty="0"/>
              <a:t> ja era...</a:t>
            </a:r>
          </a:p>
          <a:p>
            <a:endParaRPr lang="en-US" dirty="0"/>
          </a:p>
          <a:p>
            <a:r>
              <a:rPr lang="en-US" dirty="0" err="1"/>
              <a:t>rapidinho</a:t>
            </a:r>
            <a:r>
              <a:rPr lang="en-US" dirty="0"/>
              <a:t> e </a:t>
            </a:r>
            <a:r>
              <a:rPr lang="en-US" dirty="0" err="1"/>
              <a:t>facil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0D4D73-1293-0046-B7E1-7F35756BC2D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53698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 fedora, centos, </a:t>
            </a:r>
            <a:r>
              <a:rPr lang="en-US" dirty="0" err="1"/>
              <a:t>redhad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só</a:t>
            </a:r>
            <a:r>
              <a:rPr lang="en-US" dirty="0"/>
              <a:t> </a:t>
            </a:r>
            <a:r>
              <a:rPr lang="en-US" dirty="0" err="1"/>
              <a:t>usar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yum install git</a:t>
            </a:r>
          </a:p>
          <a:p>
            <a:endParaRPr lang="en-US" dirty="0"/>
          </a:p>
          <a:p>
            <a:r>
              <a:rPr lang="en-US" dirty="0" err="1"/>
              <a:t>feito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0D4D73-1293-0046-B7E1-7F35756BC2D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754955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 windows, </a:t>
            </a:r>
            <a:r>
              <a:rPr lang="en-US" dirty="0" err="1"/>
              <a:t>vc</a:t>
            </a:r>
            <a:r>
              <a:rPr lang="en-US" dirty="0"/>
              <a:t> </a:t>
            </a:r>
            <a:r>
              <a:rPr lang="en-US" dirty="0" err="1"/>
              <a:t>precisa</a:t>
            </a:r>
            <a:r>
              <a:rPr lang="en-US" dirty="0"/>
              <a:t> </a:t>
            </a:r>
            <a:r>
              <a:rPr lang="en-US" dirty="0" err="1"/>
              <a:t>baixar</a:t>
            </a:r>
            <a:r>
              <a:rPr lang="en-US" dirty="0"/>
              <a:t> o </a:t>
            </a:r>
            <a:r>
              <a:rPr lang="en-US" dirty="0" err="1"/>
              <a:t>insalador</a:t>
            </a:r>
            <a:r>
              <a:rPr lang="en-US" dirty="0"/>
              <a:t> do git do site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i="1" dirty="0">
                <a:solidFill>
                  <a:srgbClr val="00B050"/>
                </a:solidFill>
                <a:latin typeface="Montserrat ExtraLight" pitchFamily="2" charset="77"/>
              </a:rPr>
              <a:t>https://git-</a:t>
            </a:r>
            <a:r>
              <a:rPr lang="en-US" sz="1200" i="1" dirty="0" err="1">
                <a:solidFill>
                  <a:srgbClr val="00B050"/>
                </a:solidFill>
                <a:latin typeface="Montserrat ExtraLight" pitchFamily="2" charset="77"/>
              </a:rPr>
              <a:t>scm.com</a:t>
            </a:r>
            <a:r>
              <a:rPr lang="en-US" sz="1200" i="1" dirty="0">
                <a:solidFill>
                  <a:srgbClr val="00B050"/>
                </a:solidFill>
                <a:latin typeface="Montserrat ExtraLight" pitchFamily="2" charset="77"/>
              </a:rPr>
              <a:t>/download/win</a:t>
            </a:r>
          </a:p>
          <a:p>
            <a:endParaRPr lang="en-US" dirty="0"/>
          </a:p>
          <a:p>
            <a:r>
              <a:rPr lang="en-US" dirty="0"/>
              <a:t>Next, next, next e finish</a:t>
            </a:r>
          </a:p>
          <a:p>
            <a:endParaRPr lang="en-US" dirty="0"/>
          </a:p>
          <a:p>
            <a:r>
              <a:rPr lang="en-US" dirty="0" err="1"/>
              <a:t>pode</a:t>
            </a:r>
            <a:r>
              <a:rPr lang="en-US" dirty="0"/>
              <a:t> </a:t>
            </a:r>
            <a:r>
              <a:rPr lang="en-US" dirty="0" err="1"/>
              <a:t>deixar</a:t>
            </a:r>
            <a:r>
              <a:rPr lang="en-US" dirty="0"/>
              <a:t> </a:t>
            </a:r>
            <a:r>
              <a:rPr lang="en-US" dirty="0" err="1"/>
              <a:t>todas</a:t>
            </a:r>
            <a:r>
              <a:rPr lang="en-US" dirty="0"/>
              <a:t> as </a:t>
            </a:r>
            <a:r>
              <a:rPr lang="en-US" dirty="0" err="1"/>
              <a:t>opções</a:t>
            </a:r>
            <a:r>
              <a:rPr lang="en-US" dirty="0"/>
              <a:t> no default</a:t>
            </a:r>
          </a:p>
          <a:p>
            <a:endParaRPr lang="en-US" dirty="0"/>
          </a:p>
          <a:p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preferi</a:t>
            </a:r>
            <a:r>
              <a:rPr lang="en-US" dirty="0"/>
              <a:t> </a:t>
            </a:r>
            <a:r>
              <a:rPr lang="en-US" dirty="0" err="1"/>
              <a:t>mudar</a:t>
            </a:r>
            <a:r>
              <a:rPr lang="en-US" dirty="0"/>
              <a:t> o editor para o Visual Studio Code... mas </a:t>
            </a:r>
            <a:r>
              <a:rPr lang="en-US" dirty="0" err="1"/>
              <a:t>vc</a:t>
            </a:r>
            <a:r>
              <a:rPr lang="en-US" dirty="0"/>
              <a:t> </a:t>
            </a:r>
            <a:r>
              <a:rPr lang="en-US" dirty="0" err="1"/>
              <a:t>pode</a:t>
            </a:r>
            <a:r>
              <a:rPr lang="en-US" dirty="0"/>
              <a:t> </a:t>
            </a:r>
            <a:r>
              <a:rPr lang="en-US" dirty="0" err="1"/>
              <a:t>escolher</a:t>
            </a:r>
            <a:r>
              <a:rPr lang="en-US" dirty="0"/>
              <a:t> </a:t>
            </a:r>
            <a:r>
              <a:rPr lang="en-US" dirty="0" err="1"/>
              <a:t>qq</a:t>
            </a:r>
            <a:r>
              <a:rPr lang="en-US" dirty="0"/>
              <a:t> </a:t>
            </a:r>
            <a:r>
              <a:rPr lang="en-US" dirty="0" err="1"/>
              <a:t>opção</a:t>
            </a:r>
            <a:r>
              <a:rPr lang="en-US" dirty="0"/>
              <a:t> do menu.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0D4D73-1293-0046-B7E1-7F35756BC2D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58309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agora o </a:t>
            </a:r>
            <a:r>
              <a:rPr lang="pt-BR" dirty="0" err="1"/>
              <a:t>proximo</a:t>
            </a:r>
            <a:r>
              <a:rPr lang="pt-BR" dirty="0"/>
              <a:t> passo é </a:t>
            </a:r>
            <a:r>
              <a:rPr lang="pt-BR" dirty="0" err="1"/>
              <a:t>vc</a:t>
            </a:r>
            <a:r>
              <a:rPr lang="pt-BR" dirty="0"/>
              <a:t> criar uma conta no </a:t>
            </a:r>
            <a:r>
              <a:rPr lang="pt-BR" dirty="0" err="1"/>
              <a:t>github.com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7329891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muita</a:t>
            </a:r>
            <a:r>
              <a:rPr lang="en-US" dirty="0"/>
              <a:t> </a:t>
            </a:r>
            <a:r>
              <a:rPr lang="en-US" dirty="0" err="1"/>
              <a:t>gente</a:t>
            </a:r>
            <a:r>
              <a:rPr lang="en-US" dirty="0"/>
              <a:t> </a:t>
            </a:r>
            <a:r>
              <a:rPr lang="en-US" dirty="0" err="1"/>
              <a:t>faz</a:t>
            </a:r>
            <a:r>
              <a:rPr lang="en-US" dirty="0"/>
              <a:t> </a:t>
            </a:r>
            <a:r>
              <a:rPr lang="en-US" dirty="0" err="1"/>
              <a:t>essa</a:t>
            </a:r>
            <a:r>
              <a:rPr lang="en-US" dirty="0"/>
              <a:t> </a:t>
            </a:r>
            <a:r>
              <a:rPr lang="en-US" dirty="0" err="1"/>
              <a:t>confusão</a:t>
            </a:r>
            <a:r>
              <a:rPr lang="en-US" dirty="0"/>
              <a:t> e </a:t>
            </a:r>
            <a:r>
              <a:rPr lang="en-US" dirty="0" err="1"/>
              <a:t>acha</a:t>
            </a:r>
            <a:r>
              <a:rPr lang="en-US" dirty="0"/>
              <a:t> que git e </a:t>
            </a:r>
            <a:r>
              <a:rPr lang="en-US" dirty="0" err="1"/>
              <a:t>github</a:t>
            </a:r>
            <a:r>
              <a:rPr lang="en-US" dirty="0"/>
              <a:t> </a:t>
            </a:r>
            <a:r>
              <a:rPr lang="en-US" dirty="0" err="1"/>
              <a:t>são</a:t>
            </a:r>
            <a:r>
              <a:rPr lang="en-US" dirty="0"/>
              <a:t> a </a:t>
            </a:r>
            <a:r>
              <a:rPr lang="en-US" dirty="0" err="1"/>
              <a:t>mesma</a:t>
            </a:r>
            <a:r>
              <a:rPr lang="en-US" dirty="0"/>
              <a:t> </a:t>
            </a:r>
            <a:r>
              <a:rPr lang="en-US" dirty="0" err="1"/>
              <a:t>coisa</a:t>
            </a:r>
            <a:endParaRPr lang="en-US" dirty="0"/>
          </a:p>
          <a:p>
            <a:endParaRPr lang="en-US" dirty="0"/>
          </a:p>
          <a:p>
            <a:r>
              <a:rPr lang="en-US" dirty="0"/>
              <a:t>mas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são</a:t>
            </a:r>
            <a:r>
              <a:rPr lang="en-US" dirty="0"/>
              <a:t>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0D4D73-1293-0046-B7E1-7F35756BC2DF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02971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git </a:t>
            </a:r>
            <a:r>
              <a:rPr lang="en-US" dirty="0" err="1"/>
              <a:t>é</a:t>
            </a:r>
            <a:r>
              <a:rPr lang="en-US" dirty="0"/>
              <a:t> o </a:t>
            </a:r>
            <a:r>
              <a:rPr lang="en-US" dirty="0" err="1"/>
              <a:t>programa</a:t>
            </a:r>
            <a:r>
              <a:rPr lang="en-US" dirty="0"/>
              <a:t> que </a:t>
            </a:r>
            <a:r>
              <a:rPr lang="en-US" dirty="0" err="1"/>
              <a:t>faz</a:t>
            </a:r>
            <a:r>
              <a:rPr lang="en-US" dirty="0"/>
              <a:t> o </a:t>
            </a:r>
            <a:r>
              <a:rPr lang="en-US" dirty="0" err="1"/>
              <a:t>controle</a:t>
            </a:r>
            <a:r>
              <a:rPr lang="en-US" dirty="0"/>
              <a:t> de </a:t>
            </a:r>
            <a:r>
              <a:rPr lang="en-US" dirty="0" err="1"/>
              <a:t>versão</a:t>
            </a:r>
            <a:r>
              <a:rPr lang="en-US" dirty="0"/>
              <a:t> dos </a:t>
            </a:r>
            <a:r>
              <a:rPr lang="en-US" dirty="0" err="1"/>
              <a:t>seus</a:t>
            </a:r>
            <a:r>
              <a:rPr lang="en-US" dirty="0"/>
              <a:t> </a:t>
            </a:r>
            <a:r>
              <a:rPr lang="en-US" dirty="0" err="1"/>
              <a:t>arquivos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0D4D73-1293-0046-B7E1-7F35756BC2DF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0920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Shape 1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a </a:t>
            </a:r>
            <a:r>
              <a:rPr lang="pt-BR" dirty="0" err="1"/>
              <a:t>idéia</a:t>
            </a:r>
            <a:r>
              <a:rPr lang="pt-BR" dirty="0"/>
              <a:t> hoje é que ao final dessa apresentação, você que não sabe NADA de </a:t>
            </a:r>
            <a:r>
              <a:rPr lang="pt-BR" dirty="0" err="1"/>
              <a:t>git</a:t>
            </a:r>
            <a:r>
              <a:rPr lang="pt-BR" dirty="0"/>
              <a:t>, vai ao menos aprender a criar um </a:t>
            </a:r>
            <a:r>
              <a:rPr lang="pt-BR" dirty="0" err="1"/>
              <a:t>repositorio</a:t>
            </a:r>
            <a:r>
              <a:rPr lang="pt-BR" dirty="0"/>
              <a:t>, manipular os arquivos e fazer o seu primeiro </a:t>
            </a:r>
            <a:r>
              <a:rPr lang="pt-BR" dirty="0" err="1"/>
              <a:t>commit</a:t>
            </a:r>
            <a:r>
              <a:rPr lang="pt-BR" dirty="0"/>
              <a:t>. 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Quero tentar acabar com o mito de que </a:t>
            </a:r>
            <a:r>
              <a:rPr lang="pt-BR" dirty="0" err="1"/>
              <a:t>git</a:t>
            </a:r>
            <a:r>
              <a:rPr lang="pt-BR" dirty="0"/>
              <a:t> é só coisa de </a:t>
            </a:r>
            <a:r>
              <a:rPr lang="pt-BR" dirty="0" err="1"/>
              <a:t>dev</a:t>
            </a:r>
            <a:endParaRPr lang="pt-BR"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 err="1"/>
              <a:t>voce</a:t>
            </a:r>
            <a:r>
              <a:rPr lang="pt-BR" dirty="0"/>
              <a:t> que não é </a:t>
            </a:r>
            <a:r>
              <a:rPr lang="pt-BR" dirty="0" err="1"/>
              <a:t>dev</a:t>
            </a:r>
            <a:r>
              <a:rPr lang="pt-BR" dirty="0"/>
              <a:t>, vai conseguir </a:t>
            </a:r>
            <a:r>
              <a:rPr lang="pt-BR" dirty="0" err="1"/>
              <a:t>comecar</a:t>
            </a:r>
            <a:r>
              <a:rPr lang="pt-BR" dirty="0"/>
              <a:t> a usar o </a:t>
            </a:r>
            <a:r>
              <a:rPr lang="pt-BR" dirty="0" err="1"/>
              <a:t>git</a:t>
            </a:r>
            <a:r>
              <a:rPr lang="pt-BR" dirty="0"/>
              <a:t> no seu dia a dia.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4745790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já</a:t>
            </a:r>
            <a:r>
              <a:rPr lang="en-US" dirty="0"/>
              <a:t> o </a:t>
            </a:r>
            <a:r>
              <a:rPr lang="en-US" dirty="0" err="1"/>
              <a:t>github</a:t>
            </a:r>
            <a:r>
              <a:rPr lang="en-US" dirty="0"/>
              <a:t> </a:t>
            </a:r>
            <a:r>
              <a:rPr lang="en-US" dirty="0" err="1"/>
              <a:t>é</a:t>
            </a:r>
            <a:r>
              <a:rPr lang="en-US" dirty="0"/>
              <a:t> o site </a:t>
            </a:r>
            <a:r>
              <a:rPr lang="en-US" dirty="0" err="1"/>
              <a:t>onde</a:t>
            </a:r>
            <a:r>
              <a:rPr lang="en-US" dirty="0"/>
              <a:t> </a:t>
            </a:r>
            <a:r>
              <a:rPr lang="en-US" dirty="0" err="1"/>
              <a:t>seus</a:t>
            </a:r>
            <a:r>
              <a:rPr lang="en-US" dirty="0"/>
              <a:t> </a:t>
            </a:r>
            <a:r>
              <a:rPr lang="en-US" dirty="0" err="1"/>
              <a:t>arquivos</a:t>
            </a:r>
            <a:r>
              <a:rPr lang="en-US" dirty="0"/>
              <a:t> </a:t>
            </a:r>
            <a:r>
              <a:rPr lang="en-US" dirty="0" err="1"/>
              <a:t>ficam</a:t>
            </a:r>
            <a:r>
              <a:rPr lang="en-US" dirty="0"/>
              <a:t> </a:t>
            </a:r>
            <a:r>
              <a:rPr lang="en-US" dirty="0" err="1"/>
              <a:t>armazenados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0D4D73-1293-0046-B7E1-7F35756BC2DF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32731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para </a:t>
            </a:r>
            <a:r>
              <a:rPr lang="en-US" dirty="0" err="1"/>
              <a:t>criar</a:t>
            </a:r>
            <a:r>
              <a:rPr lang="en-US" dirty="0"/>
              <a:t> </a:t>
            </a:r>
            <a:r>
              <a:rPr lang="en-US" dirty="0" err="1"/>
              <a:t>sua</a:t>
            </a:r>
            <a:r>
              <a:rPr lang="en-US" dirty="0"/>
              <a:t> </a:t>
            </a:r>
            <a:r>
              <a:rPr lang="en-US" dirty="0" err="1"/>
              <a:t>conta</a:t>
            </a:r>
            <a:r>
              <a:rPr lang="en-US" dirty="0"/>
              <a:t> eh </a:t>
            </a:r>
            <a:r>
              <a:rPr lang="en-US" dirty="0" err="1"/>
              <a:t>só</a:t>
            </a:r>
            <a:r>
              <a:rPr lang="en-US" dirty="0"/>
              <a:t> </a:t>
            </a:r>
            <a:r>
              <a:rPr lang="en-US" dirty="0" err="1"/>
              <a:t>acessar</a:t>
            </a:r>
            <a:r>
              <a:rPr lang="en-US" dirty="0"/>
              <a:t> o site do </a:t>
            </a:r>
            <a:r>
              <a:rPr lang="en-US" dirty="0" err="1"/>
              <a:t>github.com</a:t>
            </a:r>
            <a:r>
              <a:rPr lang="en-US" dirty="0"/>
              <a:t>/join</a:t>
            </a:r>
          </a:p>
          <a:p>
            <a:endParaRPr lang="en-US" dirty="0"/>
          </a:p>
          <a:p>
            <a:r>
              <a:rPr lang="en-US" dirty="0" err="1"/>
              <a:t>preencher</a:t>
            </a:r>
            <a:r>
              <a:rPr lang="en-US" dirty="0"/>
              <a:t> as </a:t>
            </a:r>
            <a:r>
              <a:rPr lang="en-US" dirty="0" err="1"/>
              <a:t>informaçoes</a:t>
            </a:r>
            <a:endParaRPr lang="en-US" dirty="0"/>
          </a:p>
          <a:p>
            <a:r>
              <a:rPr lang="en-US" dirty="0" err="1"/>
              <a:t>escolher</a:t>
            </a:r>
            <a:r>
              <a:rPr lang="en-US" dirty="0"/>
              <a:t> um </a:t>
            </a:r>
            <a:r>
              <a:rPr lang="en-US" dirty="0" err="1"/>
              <a:t>plano</a:t>
            </a:r>
            <a:r>
              <a:rPr lang="en-US" dirty="0"/>
              <a:t> - gratis</a:t>
            </a:r>
          </a:p>
          <a:p>
            <a:endParaRPr lang="en-US" dirty="0"/>
          </a:p>
          <a:p>
            <a:r>
              <a:rPr lang="en-US" dirty="0" err="1"/>
              <a:t>feito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0D4D73-1293-0046-B7E1-7F35756BC2DF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26701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 </a:t>
            </a:r>
            <a:r>
              <a:rPr lang="en-US" dirty="0" err="1"/>
              <a:t>github</a:t>
            </a:r>
            <a:r>
              <a:rPr lang="en-US" dirty="0"/>
              <a:t>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é</a:t>
            </a:r>
            <a:r>
              <a:rPr lang="en-US" dirty="0"/>
              <a:t> a </a:t>
            </a:r>
            <a:r>
              <a:rPr lang="en-US" dirty="0" err="1"/>
              <a:t>unica</a:t>
            </a:r>
            <a:r>
              <a:rPr lang="en-US" dirty="0"/>
              <a:t> </a:t>
            </a:r>
            <a:r>
              <a:rPr lang="en-US" dirty="0" err="1"/>
              <a:t>opção</a:t>
            </a:r>
            <a:r>
              <a:rPr lang="en-US" dirty="0"/>
              <a:t> de </a:t>
            </a:r>
            <a:r>
              <a:rPr lang="en-US" dirty="0" err="1"/>
              <a:t>uso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existem</a:t>
            </a:r>
            <a:r>
              <a:rPr lang="en-US" dirty="0"/>
              <a:t> </a:t>
            </a:r>
            <a:r>
              <a:rPr lang="en-US" dirty="0" err="1"/>
              <a:t>outras</a:t>
            </a:r>
            <a:r>
              <a:rPr lang="en-US" dirty="0"/>
              <a:t> </a:t>
            </a:r>
            <a:r>
              <a:rPr lang="en-US" dirty="0" err="1"/>
              <a:t>alternativas</a:t>
            </a:r>
            <a:endParaRPr lang="en-US" dirty="0"/>
          </a:p>
          <a:p>
            <a:endParaRPr lang="en-US" dirty="0"/>
          </a:p>
          <a:p>
            <a:r>
              <a:rPr lang="en-US" dirty="0"/>
              <a:t>as que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conheço</a:t>
            </a:r>
            <a:r>
              <a:rPr lang="en-US" dirty="0"/>
              <a:t> </a:t>
            </a:r>
            <a:r>
              <a:rPr lang="en-US" dirty="0" err="1"/>
              <a:t>são</a:t>
            </a:r>
            <a:r>
              <a:rPr lang="en-US" dirty="0"/>
              <a:t> o </a:t>
            </a:r>
            <a:r>
              <a:rPr lang="en-US" dirty="0" err="1"/>
              <a:t>gitlab</a:t>
            </a:r>
            <a:r>
              <a:rPr lang="en-US" dirty="0"/>
              <a:t> e o bitbucket</a:t>
            </a:r>
          </a:p>
          <a:p>
            <a:endParaRPr lang="en-US" dirty="0"/>
          </a:p>
          <a:p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dois</a:t>
            </a:r>
            <a:r>
              <a:rPr lang="en-US" dirty="0"/>
              <a:t> </a:t>
            </a:r>
            <a:r>
              <a:rPr lang="en-US" dirty="0" err="1"/>
              <a:t>possuem</a:t>
            </a:r>
            <a:r>
              <a:rPr lang="en-US" dirty="0"/>
              <a:t> </a:t>
            </a:r>
            <a:r>
              <a:rPr lang="en-US" dirty="0" err="1"/>
              <a:t>opção</a:t>
            </a:r>
            <a:r>
              <a:rPr lang="en-US" dirty="0"/>
              <a:t> gratis</a:t>
            </a:r>
          </a:p>
          <a:p>
            <a:endParaRPr lang="en-US" dirty="0"/>
          </a:p>
          <a:p>
            <a:r>
              <a:rPr lang="en-US" dirty="0"/>
              <a:t>e </a:t>
            </a:r>
            <a:r>
              <a:rPr lang="en-US" dirty="0" err="1"/>
              <a:t>funcionam</a:t>
            </a:r>
            <a:r>
              <a:rPr lang="en-US" dirty="0"/>
              <a:t> </a:t>
            </a:r>
            <a:r>
              <a:rPr lang="en-US" dirty="0" err="1"/>
              <a:t>quase</a:t>
            </a:r>
            <a:r>
              <a:rPr lang="en-US" dirty="0"/>
              <a:t> que da </a:t>
            </a:r>
            <a:r>
              <a:rPr lang="en-US" dirty="0" err="1"/>
              <a:t>mesma</a:t>
            </a:r>
            <a:r>
              <a:rPr lang="en-US" dirty="0"/>
              <a:t> </a:t>
            </a:r>
            <a:r>
              <a:rPr lang="en-US" dirty="0" err="1"/>
              <a:t>maneira</a:t>
            </a:r>
            <a:r>
              <a:rPr lang="en-US" dirty="0"/>
              <a:t> que o </a:t>
            </a:r>
            <a:r>
              <a:rPr lang="en-US" dirty="0" err="1"/>
              <a:t>github</a:t>
            </a:r>
            <a:endParaRPr lang="en-US" dirty="0"/>
          </a:p>
          <a:p>
            <a:endParaRPr lang="en-US" dirty="0"/>
          </a:p>
          <a:p>
            <a:r>
              <a:rPr lang="en-US" dirty="0"/>
              <a:t>o que </a:t>
            </a:r>
            <a:r>
              <a:rPr lang="en-US" dirty="0" err="1"/>
              <a:t>vc</a:t>
            </a:r>
            <a:r>
              <a:rPr lang="en-US" dirty="0"/>
              <a:t> </a:t>
            </a:r>
            <a:r>
              <a:rPr lang="en-US" dirty="0" err="1"/>
              <a:t>aprender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um, </a:t>
            </a:r>
            <a:r>
              <a:rPr lang="en-US" dirty="0" err="1"/>
              <a:t>vai</a:t>
            </a:r>
            <a:r>
              <a:rPr lang="en-US" dirty="0"/>
              <a:t> </a:t>
            </a:r>
            <a:r>
              <a:rPr lang="en-US" dirty="0" err="1"/>
              <a:t>usar</a:t>
            </a:r>
            <a:r>
              <a:rPr lang="en-US" dirty="0"/>
              <a:t> no outro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0D4D73-1293-0046-B7E1-7F35756BC2DF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26663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 </a:t>
            </a:r>
            <a:r>
              <a:rPr lang="en-US" dirty="0" err="1"/>
              <a:t>lembrando</a:t>
            </a:r>
            <a:r>
              <a:rPr lang="en-US" dirty="0"/>
              <a:t> que a Microsoft </a:t>
            </a:r>
            <a:r>
              <a:rPr lang="en-US" dirty="0" err="1"/>
              <a:t>comprou</a:t>
            </a:r>
            <a:r>
              <a:rPr lang="en-US" dirty="0"/>
              <a:t> o </a:t>
            </a:r>
            <a:r>
              <a:rPr lang="en-US" dirty="0" err="1"/>
              <a:t>Github</a:t>
            </a:r>
            <a:r>
              <a:rPr lang="en-US" dirty="0"/>
              <a:t> </a:t>
            </a:r>
            <a:r>
              <a:rPr lang="en-US" dirty="0" err="1"/>
              <a:t>há</a:t>
            </a:r>
            <a:r>
              <a:rPr lang="en-US" dirty="0"/>
              <a:t> </a:t>
            </a:r>
            <a:r>
              <a:rPr lang="en-US" dirty="0" err="1"/>
              <a:t>algum</a:t>
            </a:r>
            <a:r>
              <a:rPr lang="en-US" dirty="0"/>
              <a:t> tempo</a:t>
            </a:r>
          </a:p>
          <a:p>
            <a:endParaRPr lang="en-US" dirty="0"/>
          </a:p>
          <a:p>
            <a:r>
              <a:rPr lang="en-US" dirty="0" err="1"/>
              <a:t>muita</a:t>
            </a:r>
            <a:r>
              <a:rPr lang="en-US" dirty="0"/>
              <a:t> </a:t>
            </a:r>
            <a:r>
              <a:rPr lang="en-US" dirty="0" err="1"/>
              <a:t>gente</a:t>
            </a:r>
            <a:r>
              <a:rPr lang="en-US" dirty="0"/>
              <a:t> </a:t>
            </a:r>
            <a:r>
              <a:rPr lang="en-US" dirty="0" err="1"/>
              <a:t>fugiu</a:t>
            </a:r>
            <a:r>
              <a:rPr lang="en-US" dirty="0"/>
              <a:t> do </a:t>
            </a:r>
            <a:r>
              <a:rPr lang="en-US" dirty="0" err="1"/>
              <a:t>github</a:t>
            </a:r>
            <a:r>
              <a:rPr lang="en-US" dirty="0"/>
              <a:t> com </a:t>
            </a:r>
            <a:r>
              <a:rPr lang="en-US" dirty="0" err="1"/>
              <a:t>medo</a:t>
            </a:r>
            <a:r>
              <a:rPr lang="en-US" dirty="0"/>
              <a:t> da Microsoft </a:t>
            </a:r>
            <a:r>
              <a:rPr lang="en-US" dirty="0" err="1"/>
              <a:t>roubar</a:t>
            </a:r>
            <a:r>
              <a:rPr lang="en-US" dirty="0"/>
              <a:t> </a:t>
            </a:r>
            <a:r>
              <a:rPr lang="en-US" dirty="0" err="1"/>
              <a:t>seu</a:t>
            </a:r>
            <a:r>
              <a:rPr lang="en-US" dirty="0"/>
              <a:t> </a:t>
            </a:r>
            <a:r>
              <a:rPr lang="en-US" dirty="0" err="1"/>
              <a:t>codigo</a:t>
            </a:r>
            <a:endParaRPr lang="en-US" dirty="0"/>
          </a:p>
          <a:p>
            <a:endParaRPr lang="en-US" dirty="0"/>
          </a:p>
          <a:p>
            <a:r>
              <a:rPr lang="en-US" dirty="0"/>
              <a:t>etc... </a:t>
            </a:r>
          </a:p>
          <a:p>
            <a:endParaRPr lang="en-US" dirty="0"/>
          </a:p>
          <a:p>
            <a:r>
              <a:rPr lang="en-US" dirty="0" err="1"/>
              <a:t>então</a:t>
            </a:r>
            <a:r>
              <a:rPr lang="en-US" dirty="0"/>
              <a:t> se </a:t>
            </a:r>
            <a:r>
              <a:rPr lang="en-US" dirty="0" err="1"/>
              <a:t>vc</a:t>
            </a:r>
            <a:r>
              <a:rPr lang="en-US" dirty="0"/>
              <a:t> "</a:t>
            </a:r>
            <a:r>
              <a:rPr lang="en-US" dirty="0" err="1"/>
              <a:t>odeia</a:t>
            </a:r>
            <a:r>
              <a:rPr lang="en-US" dirty="0"/>
              <a:t>" a </a:t>
            </a:r>
            <a:r>
              <a:rPr lang="en-US" dirty="0" err="1"/>
              <a:t>microsoft</a:t>
            </a:r>
            <a:r>
              <a:rPr lang="en-US" dirty="0"/>
              <a:t> 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medo</a:t>
            </a:r>
            <a:r>
              <a:rPr lang="en-US" dirty="0"/>
              <a:t> que o </a:t>
            </a:r>
            <a:r>
              <a:rPr lang="en-US" dirty="0" err="1"/>
              <a:t>tio</a:t>
            </a:r>
            <a:r>
              <a:rPr lang="en-US" dirty="0"/>
              <a:t> gates </a:t>
            </a:r>
            <a:r>
              <a:rPr lang="en-US" dirty="0" err="1"/>
              <a:t>roube</a:t>
            </a:r>
            <a:r>
              <a:rPr lang="en-US" dirty="0"/>
              <a:t> </a:t>
            </a:r>
            <a:r>
              <a:rPr lang="en-US" dirty="0" err="1"/>
              <a:t>seus</a:t>
            </a:r>
            <a:r>
              <a:rPr lang="en-US" dirty="0"/>
              <a:t> </a:t>
            </a:r>
            <a:r>
              <a:rPr lang="en-US" dirty="0" err="1"/>
              <a:t>arquivos</a:t>
            </a:r>
            <a:r>
              <a:rPr lang="en-US" dirty="0"/>
              <a:t>... </a:t>
            </a:r>
            <a:r>
              <a:rPr lang="en-US" dirty="0" err="1"/>
              <a:t>existem</a:t>
            </a:r>
            <a:r>
              <a:rPr lang="en-US" dirty="0"/>
              <a:t> </a:t>
            </a:r>
            <a:r>
              <a:rPr lang="en-US" dirty="0" err="1"/>
              <a:t>outras</a:t>
            </a:r>
            <a:r>
              <a:rPr lang="en-US" dirty="0"/>
              <a:t> </a:t>
            </a:r>
            <a:r>
              <a:rPr lang="en-US" dirty="0" err="1"/>
              <a:t>opções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até</a:t>
            </a:r>
            <a:r>
              <a:rPr lang="en-US" dirty="0"/>
              <a:t> </a:t>
            </a:r>
            <a:r>
              <a:rPr lang="en-US" dirty="0" err="1"/>
              <a:t>mesmo</a:t>
            </a:r>
            <a:r>
              <a:rPr lang="en-US" dirty="0"/>
              <a:t> </a:t>
            </a:r>
            <a:r>
              <a:rPr lang="en-US" dirty="0" err="1"/>
              <a:t>instalar</a:t>
            </a:r>
            <a:r>
              <a:rPr lang="en-US" dirty="0"/>
              <a:t> um </a:t>
            </a:r>
            <a:r>
              <a:rPr lang="en-US" dirty="0" err="1"/>
              <a:t>servidor</a:t>
            </a:r>
            <a:r>
              <a:rPr lang="en-US" dirty="0"/>
              <a:t> git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sua</a:t>
            </a:r>
            <a:r>
              <a:rPr lang="en-US" dirty="0"/>
              <a:t> casa,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firma</a:t>
            </a:r>
            <a:r>
              <a:rPr lang="en-US" dirty="0"/>
              <a:t> 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internet</a:t>
            </a:r>
          </a:p>
          <a:p>
            <a:r>
              <a:rPr lang="en-US" dirty="0"/>
              <a:t>(azure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exemplo</a:t>
            </a:r>
            <a:r>
              <a:rPr lang="en-US" dirty="0"/>
              <a:t> -</a:t>
            </a:r>
            <a:r>
              <a:rPr lang="en-US" dirty="0" err="1"/>
              <a:t>hahhahaha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 err="1"/>
              <a:t>ouvi</a:t>
            </a:r>
            <a:r>
              <a:rPr lang="en-US" dirty="0"/>
              <a:t> </a:t>
            </a:r>
            <a:r>
              <a:rPr lang="en-US" dirty="0" err="1"/>
              <a:t>dizer</a:t>
            </a:r>
            <a:r>
              <a:rPr lang="en-US" dirty="0"/>
              <a:t> que o </a:t>
            </a:r>
            <a:r>
              <a:rPr lang="en-US" dirty="0" err="1"/>
              <a:t>gitlab</a:t>
            </a:r>
            <a:r>
              <a:rPr lang="en-US" dirty="0"/>
              <a:t> </a:t>
            </a:r>
            <a:r>
              <a:rPr lang="en-US" dirty="0" err="1"/>
              <a:t>fica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azure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0D4D73-1293-0046-B7E1-7F35756BC2DF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2006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antes da gente continuar... </a:t>
            </a:r>
            <a:r>
              <a:rPr lang="pt-BR" dirty="0" err="1"/>
              <a:t>vc</a:t>
            </a:r>
            <a:r>
              <a:rPr lang="pt-BR" dirty="0"/>
              <a:t> deve aprender e se familiarizar com algumas palavrinhas que </a:t>
            </a:r>
            <a:r>
              <a:rPr lang="pt-BR" dirty="0" err="1"/>
              <a:t>vc</a:t>
            </a:r>
            <a:r>
              <a:rPr lang="pt-BR" dirty="0"/>
              <a:t> ouvira sempre </a:t>
            </a:r>
            <a:r>
              <a:rPr lang="pt-BR" dirty="0" err="1"/>
              <a:t>qdo</a:t>
            </a:r>
            <a:r>
              <a:rPr lang="pt-BR" dirty="0"/>
              <a:t> estiver falando de </a:t>
            </a:r>
            <a:r>
              <a:rPr lang="pt-BR" dirty="0" err="1"/>
              <a:t>git</a:t>
            </a:r>
            <a:endParaRPr lang="pt-BR"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lang="pt-BR"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é igual </a:t>
            </a:r>
            <a:r>
              <a:rPr lang="pt-BR" dirty="0" err="1"/>
              <a:t>qdo</a:t>
            </a:r>
            <a:r>
              <a:rPr lang="pt-BR" dirty="0"/>
              <a:t> </a:t>
            </a:r>
            <a:r>
              <a:rPr lang="pt-BR" dirty="0" err="1"/>
              <a:t>vc</a:t>
            </a:r>
            <a:r>
              <a:rPr lang="pt-BR" dirty="0"/>
              <a:t> aprende uma outra </a:t>
            </a:r>
            <a:r>
              <a:rPr lang="pt-BR" dirty="0" err="1"/>
              <a:t>lingua</a:t>
            </a:r>
            <a:r>
              <a:rPr lang="pt-BR" dirty="0"/>
              <a:t> ou sistema, </a:t>
            </a:r>
            <a:r>
              <a:rPr lang="pt-BR" dirty="0" err="1"/>
              <a:t>vc</a:t>
            </a:r>
            <a:r>
              <a:rPr lang="pt-BR" dirty="0"/>
              <a:t> tem que se familiarizar com os termos usados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8331991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Shape 2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eu não vou explicar um por um mas basicamente os temos são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lang="pt-BR"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 err="1"/>
              <a:t>repositorio</a:t>
            </a:r>
            <a:r>
              <a:rPr lang="pt-BR" dirty="0"/>
              <a:t> ou </a:t>
            </a:r>
            <a:r>
              <a:rPr lang="pt-BR" dirty="0" err="1"/>
              <a:t>repo</a:t>
            </a:r>
            <a:r>
              <a:rPr lang="pt-BR" dirty="0"/>
              <a:t> - onde ficam guardados seus arquivos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lang="pt-BR"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 err="1"/>
              <a:t>commit</a:t>
            </a:r>
            <a:r>
              <a:rPr lang="pt-BR" dirty="0"/>
              <a:t>/</a:t>
            </a:r>
            <a:r>
              <a:rPr lang="pt-BR" dirty="0" err="1"/>
              <a:t>commitar</a:t>
            </a:r>
            <a:r>
              <a:rPr lang="pt-BR" dirty="0"/>
              <a:t> - salvar as mudanças dos arquivos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lang="pt-BR"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 err="1"/>
              <a:t>branch</a:t>
            </a:r>
            <a:r>
              <a:rPr lang="pt-BR" dirty="0"/>
              <a:t> - é uma copia paralela dos seus arquivos (não vou abordar </a:t>
            </a:r>
            <a:r>
              <a:rPr lang="pt-BR" dirty="0" err="1"/>
              <a:t>branch</a:t>
            </a:r>
            <a:r>
              <a:rPr lang="pt-BR" dirty="0"/>
              <a:t> aqui). </a:t>
            </a:r>
            <a:r>
              <a:rPr lang="pt-BR" dirty="0" err="1"/>
              <a:t>Branch</a:t>
            </a:r>
            <a:r>
              <a:rPr lang="pt-BR" dirty="0"/>
              <a:t> Master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lang="pt-BR"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merge/</a:t>
            </a:r>
            <a:r>
              <a:rPr lang="pt-BR" dirty="0" err="1"/>
              <a:t>mergear</a:t>
            </a:r>
            <a:r>
              <a:rPr lang="pt-BR" dirty="0"/>
              <a:t> - juntar as alterações feitas em uma </a:t>
            </a:r>
            <a:r>
              <a:rPr lang="pt-BR" dirty="0" err="1"/>
              <a:t>branch</a:t>
            </a:r>
            <a:r>
              <a:rPr lang="pt-BR" dirty="0"/>
              <a:t> no seu </a:t>
            </a:r>
            <a:r>
              <a:rPr lang="pt-BR" dirty="0" err="1"/>
              <a:t>codigo</a:t>
            </a:r>
            <a:r>
              <a:rPr lang="pt-BR" dirty="0"/>
              <a:t> 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lang="pt-BR"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 err="1"/>
              <a:t>Fork</a:t>
            </a:r>
            <a:r>
              <a:rPr lang="pt-BR" dirty="0"/>
              <a:t>/</a:t>
            </a:r>
            <a:r>
              <a:rPr lang="pt-BR" dirty="0" err="1"/>
              <a:t>forkar</a:t>
            </a:r>
            <a:r>
              <a:rPr lang="pt-BR" dirty="0"/>
              <a:t> - criar uma copia de um projeto que </a:t>
            </a:r>
            <a:r>
              <a:rPr lang="pt-BR" dirty="0" err="1"/>
              <a:t>ja</a:t>
            </a:r>
            <a:r>
              <a:rPr lang="pt-BR" dirty="0"/>
              <a:t> existe no </a:t>
            </a:r>
            <a:r>
              <a:rPr lang="pt-BR" dirty="0" err="1"/>
              <a:t>github</a:t>
            </a:r>
            <a:r>
              <a:rPr lang="pt-BR" dirty="0"/>
              <a:t> e não no seu computador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lang="pt-BR"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Clone/Clonar - criar uma copia de um projeto online no seu computador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lang="pt-BR"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 err="1"/>
              <a:t>Pull</a:t>
            </a:r>
            <a:r>
              <a:rPr lang="pt-BR" dirty="0"/>
              <a:t> - baixar o </a:t>
            </a:r>
            <a:r>
              <a:rPr lang="pt-BR" dirty="0" err="1"/>
              <a:t>codigo</a:t>
            </a:r>
            <a:r>
              <a:rPr lang="pt-BR" dirty="0"/>
              <a:t> do </a:t>
            </a:r>
            <a:r>
              <a:rPr lang="pt-BR" dirty="0" err="1"/>
              <a:t>repo</a:t>
            </a:r>
            <a:r>
              <a:rPr lang="pt-BR" dirty="0"/>
              <a:t> online para o seu computador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lang="pt-BR"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 err="1"/>
              <a:t>push</a:t>
            </a:r>
            <a:r>
              <a:rPr lang="pt-BR" dirty="0"/>
              <a:t> - empurrar/subir o </a:t>
            </a:r>
            <a:r>
              <a:rPr lang="pt-BR" dirty="0" err="1"/>
              <a:t>codigo</a:t>
            </a:r>
            <a:r>
              <a:rPr lang="pt-BR" dirty="0"/>
              <a:t> do seu computador para o </a:t>
            </a:r>
            <a:r>
              <a:rPr lang="pt-BR" dirty="0" err="1"/>
              <a:t>repo</a:t>
            </a:r>
            <a:r>
              <a:rPr lang="pt-BR" dirty="0"/>
              <a:t> online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6250713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agora vamos criar um </a:t>
            </a:r>
            <a:r>
              <a:rPr lang="pt-BR" dirty="0" err="1"/>
              <a:t>repositorio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0141175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vc</a:t>
            </a:r>
            <a:r>
              <a:rPr lang="en-US" dirty="0"/>
              <a:t> ja </a:t>
            </a:r>
            <a:r>
              <a:rPr lang="en-US" dirty="0" err="1"/>
              <a:t>criou</a:t>
            </a:r>
            <a:r>
              <a:rPr lang="en-US" dirty="0"/>
              <a:t> a </a:t>
            </a:r>
            <a:r>
              <a:rPr lang="en-US" dirty="0" err="1"/>
              <a:t>sua</a:t>
            </a:r>
            <a:r>
              <a:rPr lang="en-US" dirty="0"/>
              <a:t> </a:t>
            </a:r>
            <a:r>
              <a:rPr lang="en-US" dirty="0" err="1"/>
              <a:t>conta</a:t>
            </a:r>
            <a:r>
              <a:rPr lang="en-US" dirty="0"/>
              <a:t> no </a:t>
            </a:r>
            <a:r>
              <a:rPr lang="en-US" dirty="0" err="1"/>
              <a:t>github</a:t>
            </a:r>
            <a:endParaRPr lang="en-US" dirty="0"/>
          </a:p>
          <a:p>
            <a:r>
              <a:rPr lang="en-US" dirty="0"/>
              <a:t>agora </a:t>
            </a:r>
            <a:r>
              <a:rPr lang="en-US" dirty="0" err="1"/>
              <a:t>vamos</a:t>
            </a:r>
            <a:r>
              <a:rPr lang="en-US" dirty="0"/>
              <a:t> </a:t>
            </a:r>
            <a:r>
              <a:rPr lang="en-US" dirty="0" err="1"/>
              <a:t>criar</a:t>
            </a:r>
            <a:r>
              <a:rPr lang="en-US" dirty="0"/>
              <a:t> um </a:t>
            </a:r>
            <a:r>
              <a:rPr lang="en-US" dirty="0" err="1"/>
              <a:t>repositorio</a:t>
            </a:r>
            <a:r>
              <a:rPr lang="en-US" dirty="0"/>
              <a:t> local no </a:t>
            </a:r>
            <a:r>
              <a:rPr lang="en-US" dirty="0" err="1"/>
              <a:t>seu</a:t>
            </a:r>
            <a:r>
              <a:rPr lang="en-US" dirty="0"/>
              <a:t> </a:t>
            </a:r>
            <a:r>
              <a:rPr lang="en-US" dirty="0" err="1"/>
              <a:t>computador</a:t>
            </a:r>
            <a:endParaRPr lang="en-US" dirty="0"/>
          </a:p>
          <a:p>
            <a:endParaRPr lang="en-US" dirty="0"/>
          </a:p>
          <a:p>
            <a:r>
              <a:rPr lang="en-US" dirty="0"/>
              <a:t>mas antes </a:t>
            </a:r>
            <a:r>
              <a:rPr lang="en-US" dirty="0" err="1"/>
              <a:t>vc</a:t>
            </a:r>
            <a:r>
              <a:rPr lang="en-US" dirty="0"/>
              <a:t> </a:t>
            </a:r>
            <a:r>
              <a:rPr lang="en-US" dirty="0" err="1"/>
              <a:t>precisa</a:t>
            </a:r>
            <a:r>
              <a:rPr lang="en-US" dirty="0"/>
              <a:t> </a:t>
            </a:r>
            <a:r>
              <a:rPr lang="en-US" dirty="0" err="1"/>
              <a:t>configurar</a:t>
            </a:r>
            <a:r>
              <a:rPr lang="en-US" dirty="0"/>
              <a:t> a </a:t>
            </a:r>
            <a:r>
              <a:rPr lang="en-US" dirty="0" err="1"/>
              <a:t>sua</a:t>
            </a:r>
            <a:r>
              <a:rPr lang="en-US" dirty="0"/>
              <a:t> </a:t>
            </a:r>
            <a:r>
              <a:rPr lang="en-US" dirty="0" err="1"/>
              <a:t>conta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são</a:t>
            </a:r>
            <a:r>
              <a:rPr lang="en-US" dirty="0"/>
              <a:t> </a:t>
            </a:r>
            <a:r>
              <a:rPr lang="en-US" dirty="0" err="1"/>
              <a:t>dois</a:t>
            </a:r>
            <a:r>
              <a:rPr lang="en-US" dirty="0"/>
              <a:t> </a:t>
            </a:r>
            <a:r>
              <a:rPr lang="en-US" dirty="0" err="1"/>
              <a:t>comandinhos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git config --global </a:t>
            </a:r>
            <a:r>
              <a:rPr lang="en-US" dirty="0" err="1"/>
              <a:t>user.name</a:t>
            </a:r>
            <a:r>
              <a:rPr lang="en-US" dirty="0"/>
              <a:t> e </a:t>
            </a:r>
            <a:r>
              <a:rPr lang="en-US" dirty="0" err="1"/>
              <a:t>colocar</a:t>
            </a:r>
            <a:r>
              <a:rPr lang="en-US" dirty="0"/>
              <a:t> o </a:t>
            </a:r>
            <a:r>
              <a:rPr lang="en-US" dirty="0" err="1"/>
              <a:t>seu</a:t>
            </a:r>
            <a:r>
              <a:rPr lang="en-US" dirty="0"/>
              <a:t> username (</a:t>
            </a:r>
            <a:r>
              <a:rPr lang="en-US" dirty="0" err="1"/>
              <a:t>vc</a:t>
            </a:r>
            <a:r>
              <a:rPr lang="en-US" dirty="0"/>
              <a:t> </a:t>
            </a:r>
            <a:r>
              <a:rPr lang="en-US" dirty="0" err="1"/>
              <a:t>escolheu</a:t>
            </a:r>
            <a:r>
              <a:rPr lang="en-US" dirty="0"/>
              <a:t> </a:t>
            </a:r>
            <a:r>
              <a:rPr lang="en-US" dirty="0" err="1"/>
              <a:t>qdo</a:t>
            </a:r>
            <a:r>
              <a:rPr lang="en-US" dirty="0"/>
              <a:t> </a:t>
            </a:r>
            <a:r>
              <a:rPr lang="en-US" dirty="0" err="1"/>
              <a:t>criou</a:t>
            </a:r>
            <a:r>
              <a:rPr lang="en-US" dirty="0"/>
              <a:t> a </a:t>
            </a:r>
            <a:r>
              <a:rPr lang="en-US" dirty="0" err="1"/>
              <a:t>conta</a:t>
            </a:r>
            <a:r>
              <a:rPr lang="en-US" dirty="0"/>
              <a:t> no </a:t>
            </a:r>
            <a:r>
              <a:rPr lang="en-US" dirty="0" err="1"/>
              <a:t>github</a:t>
            </a:r>
            <a:endParaRPr lang="en-US" dirty="0"/>
          </a:p>
          <a:p>
            <a:endParaRPr lang="en-US" dirty="0"/>
          </a:p>
          <a:p>
            <a:r>
              <a:rPr lang="en-US" dirty="0"/>
              <a:t>e o </a:t>
            </a:r>
            <a:r>
              <a:rPr lang="en-US" dirty="0" err="1"/>
              <a:t>seu</a:t>
            </a:r>
            <a:r>
              <a:rPr lang="en-US" dirty="0"/>
              <a:t> e-mail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0D4D73-1293-0046-B7E1-7F35756BC2DF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31583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 </a:t>
            </a:r>
            <a:r>
              <a:rPr lang="en-US" dirty="0" err="1"/>
              <a:t>proximo</a:t>
            </a:r>
            <a:r>
              <a:rPr lang="en-US" dirty="0"/>
              <a:t> </a:t>
            </a:r>
            <a:r>
              <a:rPr lang="en-US" dirty="0" err="1"/>
              <a:t>passo</a:t>
            </a:r>
            <a:r>
              <a:rPr lang="en-US" dirty="0"/>
              <a:t> eh </a:t>
            </a:r>
            <a:r>
              <a:rPr lang="en-US" dirty="0" err="1"/>
              <a:t>criar</a:t>
            </a:r>
            <a:r>
              <a:rPr lang="en-US" dirty="0"/>
              <a:t> o </a:t>
            </a:r>
            <a:r>
              <a:rPr lang="en-US" dirty="0" err="1"/>
              <a:t>repositorio</a:t>
            </a:r>
            <a:r>
              <a:rPr lang="en-US" dirty="0"/>
              <a:t> no </a:t>
            </a:r>
            <a:r>
              <a:rPr lang="en-US" dirty="0" err="1"/>
              <a:t>github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tambem</a:t>
            </a:r>
            <a:r>
              <a:rPr lang="en-US" dirty="0"/>
              <a:t> eh simples...</a:t>
            </a:r>
          </a:p>
          <a:p>
            <a:endParaRPr lang="en-US" dirty="0"/>
          </a:p>
          <a:p>
            <a:r>
              <a:rPr lang="en-US" dirty="0" err="1"/>
              <a:t>vc</a:t>
            </a:r>
            <a:r>
              <a:rPr lang="en-US" dirty="0"/>
              <a:t> </a:t>
            </a:r>
            <a:r>
              <a:rPr lang="en-US" dirty="0" err="1"/>
              <a:t>vai</a:t>
            </a:r>
            <a:r>
              <a:rPr lang="en-US" dirty="0"/>
              <a:t> se </a:t>
            </a:r>
            <a:r>
              <a:rPr lang="en-US" dirty="0" err="1"/>
              <a:t>logar</a:t>
            </a:r>
            <a:r>
              <a:rPr lang="en-US" dirty="0"/>
              <a:t> no site do </a:t>
            </a:r>
            <a:r>
              <a:rPr lang="en-US" dirty="0" err="1"/>
              <a:t>github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criar</a:t>
            </a:r>
            <a:r>
              <a:rPr lang="en-US" dirty="0"/>
              <a:t> um </a:t>
            </a:r>
            <a:r>
              <a:rPr lang="en-US" dirty="0" err="1"/>
              <a:t>repositorio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dar</a:t>
            </a:r>
            <a:r>
              <a:rPr lang="en-US" dirty="0"/>
              <a:t> um </a:t>
            </a:r>
            <a:r>
              <a:rPr lang="en-US" dirty="0" err="1"/>
              <a:t>nome</a:t>
            </a:r>
            <a:r>
              <a:rPr lang="en-US" dirty="0"/>
              <a:t> a </a:t>
            </a:r>
            <a:r>
              <a:rPr lang="en-US" dirty="0" err="1"/>
              <a:t>ele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descricao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escolher</a:t>
            </a:r>
            <a:r>
              <a:rPr lang="en-US" dirty="0"/>
              <a:t> se </a:t>
            </a:r>
            <a:r>
              <a:rPr lang="en-US" dirty="0" err="1"/>
              <a:t>ele</a:t>
            </a:r>
            <a:r>
              <a:rPr lang="en-US" dirty="0"/>
              <a:t> </a:t>
            </a:r>
            <a:r>
              <a:rPr lang="en-US" dirty="0" err="1"/>
              <a:t>é</a:t>
            </a:r>
            <a:r>
              <a:rPr lang="en-US" dirty="0"/>
              <a:t> </a:t>
            </a:r>
            <a:r>
              <a:rPr lang="en-US" dirty="0" err="1"/>
              <a:t>publico</a:t>
            </a:r>
            <a:r>
              <a:rPr lang="en-US" dirty="0"/>
              <a:t> 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dirty="0" err="1"/>
              <a:t>privado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publico</a:t>
            </a:r>
            <a:r>
              <a:rPr lang="en-US" dirty="0"/>
              <a:t> - </a:t>
            </a:r>
            <a:r>
              <a:rPr lang="en-US" dirty="0" err="1"/>
              <a:t>todo</a:t>
            </a:r>
            <a:r>
              <a:rPr lang="en-US" dirty="0"/>
              <a:t> </a:t>
            </a:r>
            <a:r>
              <a:rPr lang="en-US" dirty="0" err="1"/>
              <a:t>mundo</a:t>
            </a:r>
            <a:r>
              <a:rPr lang="en-US" dirty="0"/>
              <a:t> </a:t>
            </a:r>
            <a:r>
              <a:rPr lang="en-US" dirty="0" err="1"/>
              <a:t>pode</a:t>
            </a:r>
            <a:r>
              <a:rPr lang="en-US" dirty="0"/>
              <a:t> </a:t>
            </a:r>
            <a:r>
              <a:rPr lang="en-US" dirty="0" err="1"/>
              <a:t>acessar</a:t>
            </a:r>
            <a:endParaRPr lang="en-US" dirty="0"/>
          </a:p>
          <a:p>
            <a:r>
              <a:rPr lang="en-US" dirty="0" err="1"/>
              <a:t>privado</a:t>
            </a:r>
            <a:r>
              <a:rPr lang="en-US" dirty="0"/>
              <a:t> - </a:t>
            </a:r>
            <a:r>
              <a:rPr lang="en-US" dirty="0" err="1"/>
              <a:t>só</a:t>
            </a:r>
            <a:r>
              <a:rPr lang="en-US" dirty="0"/>
              <a:t> </a:t>
            </a:r>
            <a:r>
              <a:rPr lang="en-US" dirty="0" err="1"/>
              <a:t>vc</a:t>
            </a:r>
            <a:r>
              <a:rPr lang="en-US" dirty="0"/>
              <a:t> </a:t>
            </a:r>
            <a:r>
              <a:rPr lang="en-US" dirty="0" err="1"/>
              <a:t>pode</a:t>
            </a:r>
            <a:r>
              <a:rPr lang="en-US" dirty="0"/>
              <a:t> </a:t>
            </a:r>
            <a:r>
              <a:rPr lang="en-US" dirty="0" err="1"/>
              <a:t>acessar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0D4D73-1293-0046-B7E1-7F35756BC2DF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24890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agora </a:t>
            </a:r>
            <a:r>
              <a:rPr lang="en-US" dirty="0" err="1"/>
              <a:t>vamos</a:t>
            </a:r>
            <a:r>
              <a:rPr lang="en-US" dirty="0"/>
              <a:t> </a:t>
            </a:r>
            <a:r>
              <a:rPr lang="en-US" dirty="0" err="1"/>
              <a:t>criar</a:t>
            </a:r>
            <a:r>
              <a:rPr lang="en-US" dirty="0"/>
              <a:t> um </a:t>
            </a:r>
            <a:r>
              <a:rPr lang="en-US" dirty="0" err="1"/>
              <a:t>repositorio</a:t>
            </a:r>
            <a:r>
              <a:rPr lang="en-US" dirty="0"/>
              <a:t> local</a:t>
            </a:r>
          </a:p>
          <a:p>
            <a:endParaRPr lang="en-US" dirty="0"/>
          </a:p>
          <a:p>
            <a:r>
              <a:rPr lang="en-US" dirty="0" err="1"/>
              <a:t>primeiro</a:t>
            </a:r>
            <a:r>
              <a:rPr lang="en-US" dirty="0"/>
              <a:t> </a:t>
            </a:r>
            <a:r>
              <a:rPr lang="en-US" dirty="0" err="1"/>
              <a:t>vc</a:t>
            </a:r>
            <a:r>
              <a:rPr lang="en-US" dirty="0"/>
              <a:t> </a:t>
            </a:r>
            <a:r>
              <a:rPr lang="en-US" dirty="0" err="1"/>
              <a:t>cria</a:t>
            </a:r>
            <a:r>
              <a:rPr lang="en-US" dirty="0"/>
              <a:t> um </a:t>
            </a:r>
            <a:r>
              <a:rPr lang="en-US" dirty="0" err="1"/>
              <a:t>diretorio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depois</a:t>
            </a:r>
            <a:r>
              <a:rPr lang="en-US" dirty="0"/>
              <a:t> </a:t>
            </a:r>
            <a:r>
              <a:rPr lang="en-US" dirty="0" err="1"/>
              <a:t>executa</a:t>
            </a:r>
            <a:r>
              <a:rPr lang="en-US" dirty="0"/>
              <a:t> o </a:t>
            </a:r>
            <a:r>
              <a:rPr lang="en-US" dirty="0" err="1"/>
              <a:t>comando</a:t>
            </a:r>
            <a:r>
              <a:rPr lang="en-US" dirty="0"/>
              <a:t> git </a:t>
            </a:r>
            <a:r>
              <a:rPr lang="en-US" dirty="0" err="1"/>
              <a:t>init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feito</a:t>
            </a:r>
            <a:r>
              <a:rPr lang="en-US" dirty="0"/>
              <a:t>... simples </a:t>
            </a:r>
            <a:r>
              <a:rPr lang="en-US" dirty="0" err="1"/>
              <a:t>assim</a:t>
            </a:r>
            <a:endParaRPr lang="en-US" dirty="0"/>
          </a:p>
          <a:p>
            <a:endParaRPr lang="en-US" dirty="0"/>
          </a:p>
          <a:p>
            <a:r>
              <a:rPr lang="en-US" dirty="0"/>
              <a:t>o git </a:t>
            </a:r>
            <a:r>
              <a:rPr lang="en-US" dirty="0" err="1"/>
              <a:t>init</a:t>
            </a:r>
            <a:r>
              <a:rPr lang="en-US" dirty="0"/>
              <a:t> </a:t>
            </a:r>
            <a:r>
              <a:rPr lang="en-US" dirty="0" err="1"/>
              <a:t>cria</a:t>
            </a:r>
            <a:r>
              <a:rPr lang="en-US" dirty="0"/>
              <a:t> um </a:t>
            </a:r>
            <a:r>
              <a:rPr lang="en-US" dirty="0" err="1"/>
              <a:t>diretorio</a:t>
            </a:r>
            <a:r>
              <a:rPr lang="en-US" dirty="0"/>
              <a:t> </a:t>
            </a:r>
            <a:r>
              <a:rPr lang="en-US" dirty="0" err="1"/>
              <a:t>escondido</a:t>
            </a:r>
            <a:r>
              <a:rPr lang="en-US" dirty="0"/>
              <a:t> </a:t>
            </a:r>
            <a:r>
              <a:rPr lang="en-US" dirty="0" err="1"/>
              <a:t>chamado</a:t>
            </a:r>
            <a:r>
              <a:rPr lang="en-US" dirty="0"/>
              <a:t> .git e </a:t>
            </a:r>
            <a:r>
              <a:rPr lang="en-US" dirty="0" err="1"/>
              <a:t>lá</a:t>
            </a:r>
            <a:r>
              <a:rPr lang="en-US" dirty="0"/>
              <a:t> que a </a:t>
            </a:r>
            <a:r>
              <a:rPr lang="en-US" dirty="0" err="1"/>
              <a:t>magica</a:t>
            </a:r>
            <a:r>
              <a:rPr lang="en-US" dirty="0"/>
              <a:t> </a:t>
            </a:r>
            <a:r>
              <a:rPr lang="en-US" dirty="0" err="1"/>
              <a:t>acontece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0D4D73-1293-0046-B7E1-7F35756BC2DF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021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eu me fiz essa pergunta por muito tempo...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lang="pt-BR"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Eu não sou </a:t>
            </a:r>
            <a:r>
              <a:rPr lang="pt-BR" dirty="0" err="1"/>
              <a:t>dev</a:t>
            </a:r>
            <a:r>
              <a:rPr lang="pt-BR" dirty="0"/>
              <a:t>, porque eu preciso aprender essa </a:t>
            </a:r>
            <a:r>
              <a:rPr lang="pt-BR" dirty="0" err="1"/>
              <a:t>bagaça</a:t>
            </a:r>
            <a:r>
              <a:rPr lang="pt-BR" dirty="0"/>
              <a:t>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1411212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comandos que </a:t>
            </a:r>
            <a:r>
              <a:rPr lang="pt-BR" dirty="0" err="1"/>
              <a:t>vc</a:t>
            </a:r>
            <a:r>
              <a:rPr lang="pt-BR" dirty="0"/>
              <a:t> precisa aprender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8580395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para </a:t>
            </a:r>
            <a:r>
              <a:rPr lang="en-US" dirty="0" err="1"/>
              <a:t>começar</a:t>
            </a:r>
            <a:r>
              <a:rPr lang="en-US" dirty="0"/>
              <a:t>, </a:t>
            </a:r>
            <a:r>
              <a:rPr lang="en-US" dirty="0" err="1"/>
              <a:t>vc</a:t>
            </a:r>
            <a:r>
              <a:rPr lang="en-US" dirty="0"/>
              <a:t> </a:t>
            </a:r>
            <a:r>
              <a:rPr lang="en-US" dirty="0" err="1"/>
              <a:t>precisa</a:t>
            </a:r>
            <a:r>
              <a:rPr lang="en-US" dirty="0"/>
              <a:t> </a:t>
            </a:r>
            <a:r>
              <a:rPr lang="en-US" dirty="0" err="1"/>
              <a:t>aprender</a:t>
            </a:r>
            <a:r>
              <a:rPr lang="en-US" dirty="0"/>
              <a:t> </a:t>
            </a:r>
            <a:r>
              <a:rPr lang="en-US" dirty="0" err="1"/>
              <a:t>somente</a:t>
            </a:r>
            <a:r>
              <a:rPr lang="en-US" dirty="0"/>
              <a:t> </a:t>
            </a:r>
            <a:r>
              <a:rPr lang="en-US" dirty="0" err="1"/>
              <a:t>esses</a:t>
            </a:r>
            <a:r>
              <a:rPr lang="en-US" dirty="0"/>
              <a:t> 7 </a:t>
            </a:r>
            <a:r>
              <a:rPr lang="en-US" dirty="0" err="1"/>
              <a:t>comandinhos</a:t>
            </a:r>
            <a:endParaRPr lang="en-US" dirty="0"/>
          </a:p>
          <a:p>
            <a:endParaRPr lang="en-US" dirty="0"/>
          </a:p>
          <a:p>
            <a:r>
              <a:rPr lang="en-US" dirty="0"/>
              <a:t>git add</a:t>
            </a:r>
          </a:p>
          <a:p>
            <a:r>
              <a:rPr lang="en-US" dirty="0"/>
              <a:t>git commit</a:t>
            </a:r>
          </a:p>
          <a:p>
            <a:r>
              <a:rPr lang="en-US" dirty="0"/>
              <a:t>git push</a:t>
            </a:r>
          </a:p>
          <a:p>
            <a:r>
              <a:rPr lang="en-US" dirty="0"/>
              <a:t>git put</a:t>
            </a:r>
          </a:p>
          <a:p>
            <a:r>
              <a:rPr lang="en-US" dirty="0"/>
              <a:t>git clone</a:t>
            </a:r>
          </a:p>
          <a:p>
            <a:r>
              <a:rPr lang="en-US" dirty="0"/>
              <a:t>git status</a:t>
            </a:r>
          </a:p>
          <a:p>
            <a:r>
              <a:rPr lang="en-US" dirty="0"/>
              <a:t>git help</a:t>
            </a:r>
          </a:p>
          <a:p>
            <a:endParaRPr lang="en-US" dirty="0"/>
          </a:p>
          <a:p>
            <a:r>
              <a:rPr lang="en-US" dirty="0" err="1"/>
              <a:t>claro</a:t>
            </a:r>
            <a:r>
              <a:rPr lang="en-US" dirty="0"/>
              <a:t> que </a:t>
            </a:r>
            <a:r>
              <a:rPr lang="en-US" dirty="0" err="1"/>
              <a:t>existem</a:t>
            </a:r>
            <a:r>
              <a:rPr lang="en-US" dirty="0"/>
              <a:t> </a:t>
            </a:r>
            <a:r>
              <a:rPr lang="en-US" dirty="0" err="1"/>
              <a:t>varios</a:t>
            </a:r>
            <a:r>
              <a:rPr lang="en-US" dirty="0"/>
              <a:t> outros </a:t>
            </a:r>
            <a:r>
              <a:rPr lang="en-US" dirty="0" err="1"/>
              <a:t>comandos</a:t>
            </a:r>
            <a:r>
              <a:rPr lang="en-US" dirty="0"/>
              <a:t> mas </a:t>
            </a:r>
            <a:r>
              <a:rPr lang="en-US" dirty="0" err="1"/>
              <a:t>isso</a:t>
            </a:r>
            <a:r>
              <a:rPr lang="en-US" dirty="0"/>
              <a:t> </a:t>
            </a:r>
            <a:r>
              <a:rPr lang="en-US" dirty="0" err="1"/>
              <a:t>vc</a:t>
            </a:r>
            <a:r>
              <a:rPr lang="en-US" dirty="0"/>
              <a:t> </a:t>
            </a:r>
            <a:r>
              <a:rPr lang="en-US" dirty="0" err="1"/>
              <a:t>vai</a:t>
            </a:r>
            <a:r>
              <a:rPr lang="en-US" dirty="0"/>
              <a:t> </a:t>
            </a:r>
            <a:r>
              <a:rPr lang="en-US" dirty="0" err="1"/>
              <a:t>esturar</a:t>
            </a:r>
            <a:r>
              <a:rPr lang="en-US" dirty="0"/>
              <a:t> </a:t>
            </a:r>
            <a:r>
              <a:rPr lang="en-US" dirty="0" err="1"/>
              <a:t>mais</a:t>
            </a:r>
            <a:r>
              <a:rPr lang="en-US" dirty="0"/>
              <a:t> para </a:t>
            </a:r>
            <a:r>
              <a:rPr lang="en-US" dirty="0" err="1"/>
              <a:t>frente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0D4D73-1293-0046-B7E1-7F35756BC2DF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84691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333596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 </a:t>
            </a:r>
            <a:r>
              <a:rPr lang="en-US" dirty="0" err="1"/>
              <a:t>vc</a:t>
            </a:r>
            <a:r>
              <a:rPr lang="en-US" dirty="0"/>
              <a:t> eh um </a:t>
            </a:r>
            <a:r>
              <a:rPr lang="en-US" dirty="0" err="1"/>
              <a:t>cara</a:t>
            </a:r>
            <a:r>
              <a:rPr lang="en-US" dirty="0"/>
              <a:t> de windows... </a:t>
            </a:r>
            <a:r>
              <a:rPr lang="en-US" dirty="0" err="1"/>
              <a:t>deve</a:t>
            </a:r>
            <a:r>
              <a:rPr lang="en-US" dirty="0"/>
              <a:t> </a:t>
            </a:r>
            <a:r>
              <a:rPr lang="en-US" dirty="0" err="1"/>
              <a:t>estar</a:t>
            </a:r>
            <a:r>
              <a:rPr lang="en-US" dirty="0"/>
              <a:t> </a:t>
            </a:r>
            <a:r>
              <a:rPr lang="en-US" dirty="0" err="1"/>
              <a:t>acostumado</a:t>
            </a:r>
            <a:r>
              <a:rPr lang="en-US" dirty="0"/>
              <a:t> com o clique-clique e </a:t>
            </a:r>
            <a:r>
              <a:rPr lang="en-US" dirty="0" err="1"/>
              <a:t>pouco</a:t>
            </a:r>
            <a:r>
              <a:rPr lang="en-US" dirty="0"/>
              <a:t> </a:t>
            </a:r>
            <a:r>
              <a:rPr lang="en-US" dirty="0" err="1"/>
              <a:t>usa</a:t>
            </a:r>
            <a:r>
              <a:rPr lang="en-US" dirty="0"/>
              <a:t> o terminal </a:t>
            </a:r>
            <a:r>
              <a:rPr lang="en-US" dirty="0" err="1"/>
              <a:t>certo</a:t>
            </a:r>
            <a:r>
              <a:rPr lang="en-US" dirty="0"/>
              <a:t>?</a:t>
            </a:r>
          </a:p>
          <a:p>
            <a:endParaRPr lang="en-US" dirty="0"/>
          </a:p>
          <a:p>
            <a:r>
              <a:rPr lang="en-US" dirty="0" err="1"/>
              <a:t>então</a:t>
            </a:r>
            <a:r>
              <a:rPr lang="en-US" dirty="0"/>
              <a:t>.... </a:t>
            </a:r>
            <a:r>
              <a:rPr lang="en-US" dirty="0" err="1"/>
              <a:t>tenho</a:t>
            </a:r>
            <a:r>
              <a:rPr lang="en-US" dirty="0"/>
              <a:t> boas e mas </a:t>
            </a:r>
            <a:r>
              <a:rPr lang="en-US" dirty="0" err="1"/>
              <a:t>noticias</a:t>
            </a:r>
            <a:r>
              <a:rPr lang="en-US" dirty="0"/>
              <a:t> para </a:t>
            </a:r>
            <a:r>
              <a:rPr lang="en-US" dirty="0" err="1"/>
              <a:t>vc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0D4D73-1293-0046-B7E1-7F35756BC2DF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34900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boa</a:t>
            </a:r>
          </a:p>
          <a:p>
            <a:endParaRPr lang="en-US" dirty="0"/>
          </a:p>
          <a:p>
            <a:r>
              <a:rPr lang="en-US" dirty="0" err="1"/>
              <a:t>existem</a:t>
            </a:r>
            <a:r>
              <a:rPr lang="en-US" dirty="0"/>
              <a:t> </a:t>
            </a:r>
            <a:r>
              <a:rPr lang="en-US" dirty="0" err="1"/>
              <a:t>vários</a:t>
            </a:r>
            <a:r>
              <a:rPr lang="en-US" dirty="0"/>
              <a:t> clients para o git, </a:t>
            </a:r>
            <a:r>
              <a:rPr lang="en-US" dirty="0" err="1"/>
              <a:t>onde</a:t>
            </a:r>
            <a:r>
              <a:rPr lang="en-US" dirty="0"/>
              <a:t> </a:t>
            </a:r>
            <a:r>
              <a:rPr lang="en-US" dirty="0" err="1"/>
              <a:t>vc</a:t>
            </a:r>
            <a:r>
              <a:rPr lang="en-US" dirty="0"/>
              <a:t> </a:t>
            </a:r>
            <a:r>
              <a:rPr lang="en-US" dirty="0" err="1"/>
              <a:t>vai</a:t>
            </a:r>
            <a:r>
              <a:rPr lang="en-US" dirty="0"/>
              <a:t> </a:t>
            </a:r>
            <a:r>
              <a:rPr lang="en-US" dirty="0" err="1"/>
              <a:t>conseguir</a:t>
            </a:r>
            <a:r>
              <a:rPr lang="en-US" dirty="0"/>
              <a:t> </a:t>
            </a:r>
            <a:r>
              <a:rPr lang="en-US" dirty="0" err="1"/>
              <a:t>visualizar</a:t>
            </a:r>
            <a:r>
              <a:rPr lang="en-US" dirty="0"/>
              <a:t> e </a:t>
            </a:r>
            <a:r>
              <a:rPr lang="en-US" dirty="0" err="1"/>
              <a:t>fazer</a:t>
            </a:r>
            <a:r>
              <a:rPr lang="en-US" dirty="0"/>
              <a:t> </a:t>
            </a:r>
            <a:r>
              <a:rPr lang="en-US" dirty="0" err="1"/>
              <a:t>praticamente</a:t>
            </a:r>
            <a:r>
              <a:rPr lang="en-US" dirty="0"/>
              <a:t> </a:t>
            </a:r>
            <a:r>
              <a:rPr lang="en-US" dirty="0" err="1"/>
              <a:t>todas</a:t>
            </a:r>
            <a:r>
              <a:rPr lang="en-US" dirty="0"/>
              <a:t> </a:t>
            </a:r>
            <a:r>
              <a:rPr lang="en-US" dirty="0" err="1"/>
              <a:t>opeações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tela</a:t>
            </a:r>
            <a:r>
              <a:rPr lang="en-US" dirty="0"/>
              <a:t> </a:t>
            </a:r>
            <a:r>
              <a:rPr lang="en-US" dirty="0" err="1"/>
              <a:t>grafica</a:t>
            </a:r>
            <a:r>
              <a:rPr lang="en-US" dirty="0"/>
              <a:t>...</a:t>
            </a:r>
          </a:p>
          <a:p>
            <a:endParaRPr lang="en-US" dirty="0"/>
          </a:p>
          <a:p>
            <a:r>
              <a:rPr lang="en-US" dirty="0" err="1"/>
              <a:t>Sourcetree</a:t>
            </a:r>
            <a:r>
              <a:rPr lang="en-US" dirty="0"/>
              <a:t> e o </a:t>
            </a:r>
            <a:r>
              <a:rPr lang="en-US" dirty="0" err="1"/>
              <a:t>Github</a:t>
            </a:r>
            <a:r>
              <a:rPr lang="en-US" dirty="0"/>
              <a:t> Desktop </a:t>
            </a:r>
            <a:r>
              <a:rPr lang="en-US" dirty="0" err="1"/>
              <a:t>são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que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recomendo</a:t>
            </a:r>
            <a:r>
              <a:rPr lang="en-US" dirty="0"/>
              <a:t> e </a:t>
            </a:r>
            <a:r>
              <a:rPr lang="en-US" dirty="0" err="1"/>
              <a:t>são</a:t>
            </a:r>
            <a:r>
              <a:rPr lang="en-US" dirty="0"/>
              <a:t> gratis e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versões</a:t>
            </a:r>
            <a:r>
              <a:rPr lang="en-US" dirty="0"/>
              <a:t> para windows e mac</a:t>
            </a:r>
          </a:p>
          <a:p>
            <a:endParaRPr lang="en-US" dirty="0"/>
          </a:p>
          <a:p>
            <a:r>
              <a:rPr lang="en-US" dirty="0" err="1"/>
              <a:t>massssssssss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0D4D73-1293-0046-B7E1-7F35756BC2DF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93654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meu </a:t>
            </a:r>
            <a:r>
              <a:rPr lang="en-US" dirty="0" err="1"/>
              <a:t>conselho</a:t>
            </a:r>
            <a:r>
              <a:rPr lang="en-US" dirty="0"/>
              <a:t> para </a:t>
            </a:r>
            <a:r>
              <a:rPr lang="en-US" dirty="0" err="1"/>
              <a:t>vc</a:t>
            </a:r>
            <a:r>
              <a:rPr lang="en-US" dirty="0"/>
              <a:t> </a:t>
            </a:r>
            <a:r>
              <a:rPr lang="en-US" dirty="0" err="1"/>
              <a:t>é</a:t>
            </a:r>
            <a:r>
              <a:rPr lang="en-US" dirty="0"/>
              <a:t>:</a:t>
            </a:r>
          </a:p>
          <a:p>
            <a:endParaRPr lang="en-US" dirty="0"/>
          </a:p>
          <a:p>
            <a:r>
              <a:rPr lang="en-US" dirty="0"/>
              <a:t>se force a </a:t>
            </a:r>
            <a:r>
              <a:rPr lang="en-US" dirty="0" err="1"/>
              <a:t>usar</a:t>
            </a:r>
            <a:r>
              <a:rPr lang="en-US" dirty="0"/>
              <a:t> o </a:t>
            </a:r>
            <a:r>
              <a:rPr lang="en-US" dirty="0" err="1"/>
              <a:t>terminar</a:t>
            </a:r>
            <a:r>
              <a:rPr lang="en-US" dirty="0"/>
              <a:t> </a:t>
            </a:r>
            <a:r>
              <a:rPr lang="en-US" dirty="0" err="1"/>
              <a:t>ou</a:t>
            </a:r>
            <a:r>
              <a:rPr lang="en-US" dirty="0"/>
              <a:t> a </a:t>
            </a:r>
            <a:r>
              <a:rPr lang="en-US" dirty="0" err="1"/>
              <a:t>tal</a:t>
            </a:r>
            <a:r>
              <a:rPr lang="en-US" dirty="0"/>
              <a:t> da </a:t>
            </a:r>
            <a:r>
              <a:rPr lang="en-US" dirty="0" err="1"/>
              <a:t>tela</a:t>
            </a:r>
            <a:r>
              <a:rPr lang="en-US" dirty="0"/>
              <a:t> </a:t>
            </a:r>
            <a:r>
              <a:rPr lang="en-US" dirty="0" err="1"/>
              <a:t>preta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enfie</a:t>
            </a:r>
            <a:r>
              <a:rPr lang="en-US" dirty="0"/>
              <a:t> a </a:t>
            </a:r>
            <a:r>
              <a:rPr lang="en-US" dirty="0" err="1"/>
              <a:t>cara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vc</a:t>
            </a:r>
            <a:r>
              <a:rPr lang="en-US" dirty="0"/>
              <a:t> </a:t>
            </a:r>
            <a:r>
              <a:rPr lang="en-US" dirty="0" err="1"/>
              <a:t>vai</a:t>
            </a:r>
            <a:r>
              <a:rPr lang="en-US" dirty="0"/>
              <a:t> </a:t>
            </a:r>
            <a:r>
              <a:rPr lang="en-US" dirty="0" err="1"/>
              <a:t>ficar</a:t>
            </a:r>
            <a:r>
              <a:rPr lang="en-US" dirty="0"/>
              <a:t> </a:t>
            </a:r>
            <a:r>
              <a:rPr lang="en-US" dirty="0" err="1"/>
              <a:t>bem</a:t>
            </a:r>
            <a:r>
              <a:rPr lang="en-US" dirty="0"/>
              <a:t>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rapido</a:t>
            </a:r>
            <a:r>
              <a:rPr lang="en-US" dirty="0"/>
              <a:t> no que </a:t>
            </a:r>
            <a:r>
              <a:rPr lang="en-US" dirty="0" err="1"/>
              <a:t>faz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vai</a:t>
            </a:r>
            <a:r>
              <a:rPr lang="en-US" dirty="0"/>
              <a:t> </a:t>
            </a:r>
            <a:r>
              <a:rPr lang="en-US" dirty="0" err="1"/>
              <a:t>errar</a:t>
            </a:r>
            <a:r>
              <a:rPr lang="en-US" dirty="0"/>
              <a:t> </a:t>
            </a:r>
            <a:r>
              <a:rPr lang="en-US" dirty="0" err="1"/>
              <a:t>menos</a:t>
            </a:r>
            <a:endParaRPr lang="en-US" dirty="0"/>
          </a:p>
          <a:p>
            <a:endParaRPr lang="en-US" dirty="0"/>
          </a:p>
          <a:p>
            <a:r>
              <a:rPr lang="en-US" dirty="0"/>
              <a:t>e a </a:t>
            </a:r>
            <a:r>
              <a:rPr lang="en-US" dirty="0" err="1"/>
              <a:t>galera</a:t>
            </a:r>
            <a:r>
              <a:rPr lang="en-US" dirty="0"/>
              <a:t> do Linux </a:t>
            </a:r>
            <a:r>
              <a:rPr lang="en-US" dirty="0" err="1"/>
              <a:t>vai</a:t>
            </a:r>
            <a:r>
              <a:rPr lang="en-US" dirty="0"/>
              <a:t> </a:t>
            </a:r>
            <a:r>
              <a:rPr lang="en-US" dirty="0" err="1"/>
              <a:t>deixar</a:t>
            </a:r>
            <a:r>
              <a:rPr lang="en-US" dirty="0"/>
              <a:t> de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sacanear</a:t>
            </a:r>
            <a:r>
              <a:rPr lang="en-US" dirty="0"/>
              <a:t>!</a:t>
            </a:r>
          </a:p>
          <a:p>
            <a:endParaRPr lang="en-US" dirty="0"/>
          </a:p>
          <a:p>
            <a:r>
              <a:rPr lang="en-US" dirty="0" err="1"/>
              <a:t>perca</a:t>
            </a:r>
            <a:r>
              <a:rPr lang="en-US" dirty="0"/>
              <a:t> o </a:t>
            </a:r>
            <a:r>
              <a:rPr lang="en-US" dirty="0" err="1"/>
              <a:t>medo</a:t>
            </a:r>
            <a:r>
              <a:rPr lang="en-US" dirty="0"/>
              <a:t> da </a:t>
            </a:r>
            <a:r>
              <a:rPr lang="en-US" dirty="0" err="1"/>
              <a:t>tela</a:t>
            </a:r>
            <a:r>
              <a:rPr lang="en-US" dirty="0"/>
              <a:t> </a:t>
            </a:r>
            <a:r>
              <a:rPr lang="en-US" dirty="0" err="1"/>
              <a:t>preta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0D4D73-1293-0046-B7E1-7F35756BC2DF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6655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8555084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0D4D73-1293-0046-B7E1-7F35756BC2DF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510551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524247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0D4D73-1293-0046-B7E1-7F35756BC2DF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1391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temos</a:t>
            </a:r>
            <a:r>
              <a:rPr lang="en-US" dirty="0"/>
              <a:t> </a:t>
            </a:r>
            <a:r>
              <a:rPr lang="en-US" dirty="0" err="1"/>
              <a:t>essa</a:t>
            </a:r>
            <a:r>
              <a:rPr lang="en-US" dirty="0"/>
              <a:t> </a:t>
            </a:r>
            <a:r>
              <a:rPr lang="en-US" dirty="0" err="1"/>
              <a:t>estatistica</a:t>
            </a:r>
            <a:r>
              <a:rPr lang="en-US" dirty="0"/>
              <a:t> de um </a:t>
            </a:r>
            <a:r>
              <a:rPr lang="en-US" dirty="0" err="1"/>
              <a:t>instituto</a:t>
            </a:r>
            <a:r>
              <a:rPr lang="en-US" dirty="0"/>
              <a:t> </a:t>
            </a:r>
            <a:r>
              <a:rPr lang="en-US" dirty="0" err="1"/>
              <a:t>muito</a:t>
            </a:r>
            <a:r>
              <a:rPr lang="en-US" dirty="0"/>
              <a:t> </a:t>
            </a:r>
            <a:r>
              <a:rPr lang="en-US" dirty="0" err="1"/>
              <a:t>famoso</a:t>
            </a:r>
            <a:r>
              <a:rPr lang="en-US" dirty="0"/>
              <a:t>...</a:t>
            </a:r>
          </a:p>
          <a:p>
            <a:endParaRPr lang="en-US" dirty="0"/>
          </a:p>
          <a:p>
            <a:r>
              <a:rPr lang="en-US" dirty="0"/>
              <a:t>e </a:t>
            </a:r>
            <a:r>
              <a:rPr lang="en-US" dirty="0" err="1"/>
              <a:t>é</a:t>
            </a:r>
            <a:r>
              <a:rPr lang="en-US" dirty="0"/>
              <a:t> </a:t>
            </a:r>
            <a:r>
              <a:rPr lang="en-US" dirty="0" err="1"/>
              <a:t>verdade</a:t>
            </a:r>
            <a:r>
              <a:rPr lang="en-US" dirty="0"/>
              <a:t>!</a:t>
            </a:r>
          </a:p>
          <a:p>
            <a:endParaRPr lang="en-US" dirty="0"/>
          </a:p>
          <a:p>
            <a:r>
              <a:rPr lang="en-US" dirty="0"/>
              <a:t>Eu </a:t>
            </a:r>
            <a:r>
              <a:rPr lang="en-US" dirty="0" err="1"/>
              <a:t>perguntei</a:t>
            </a:r>
            <a:r>
              <a:rPr lang="en-US" dirty="0"/>
              <a:t> no meu </a:t>
            </a:r>
            <a:r>
              <a:rPr lang="en-US" dirty="0" err="1"/>
              <a:t>linkedin</a:t>
            </a:r>
            <a:r>
              <a:rPr lang="en-US" dirty="0"/>
              <a:t>...:)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0D4D73-1293-0046-B7E1-7F35756BC2D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07301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285703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0D4D73-1293-0046-B7E1-7F35756BC2DF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72928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Shape 3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Shape 3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310309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 a </a:t>
            </a:r>
            <a:r>
              <a:rPr lang="en-US" dirty="0" err="1"/>
              <a:t>minha</a:t>
            </a:r>
            <a:r>
              <a:rPr lang="en-US" dirty="0"/>
              <a:t> </a:t>
            </a:r>
            <a:r>
              <a:rPr lang="en-US" dirty="0" err="1"/>
              <a:t>resposta</a:t>
            </a:r>
            <a:r>
              <a:rPr lang="en-US" dirty="0"/>
              <a:t> </a:t>
            </a:r>
            <a:r>
              <a:rPr lang="en-US" dirty="0" err="1"/>
              <a:t>é</a:t>
            </a:r>
            <a:r>
              <a:rPr lang="en-US" dirty="0"/>
              <a:t>:</a:t>
            </a:r>
          </a:p>
          <a:p>
            <a:endParaRPr lang="en-US" dirty="0"/>
          </a:p>
          <a:p>
            <a:r>
              <a:rPr lang="en-US" dirty="0" err="1"/>
              <a:t>devops</a:t>
            </a:r>
            <a:r>
              <a:rPr lang="en-US" dirty="0"/>
              <a:t>... se </a:t>
            </a:r>
            <a:r>
              <a:rPr lang="en-US" dirty="0" err="1"/>
              <a:t>vc</a:t>
            </a:r>
            <a:r>
              <a:rPr lang="en-US" dirty="0"/>
              <a:t>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esteve</a:t>
            </a:r>
            <a:r>
              <a:rPr lang="en-US" dirty="0"/>
              <a:t> </a:t>
            </a:r>
            <a:r>
              <a:rPr lang="en-US" dirty="0" err="1"/>
              <a:t>embaixo</a:t>
            </a:r>
            <a:r>
              <a:rPr lang="en-US" dirty="0"/>
              <a:t> de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rocha</a:t>
            </a:r>
            <a:r>
              <a:rPr lang="en-US" dirty="0"/>
              <a:t> </a:t>
            </a:r>
            <a:r>
              <a:rPr lang="en-US" dirty="0" err="1"/>
              <a:t>nos</a:t>
            </a:r>
            <a:r>
              <a:rPr lang="en-US" dirty="0"/>
              <a:t> ultimo </a:t>
            </a:r>
            <a:r>
              <a:rPr lang="en-US" dirty="0" err="1"/>
              <a:t>anos</a:t>
            </a:r>
            <a:r>
              <a:rPr lang="en-US" dirty="0"/>
              <a:t>, ja </a:t>
            </a:r>
            <a:r>
              <a:rPr lang="en-US" dirty="0" err="1"/>
              <a:t>deve</a:t>
            </a:r>
            <a:r>
              <a:rPr lang="en-US" dirty="0"/>
              <a:t> </a:t>
            </a:r>
            <a:r>
              <a:rPr lang="en-US" dirty="0" err="1"/>
              <a:t>ter</a:t>
            </a:r>
            <a:r>
              <a:rPr lang="en-US" dirty="0"/>
              <a:t> </a:t>
            </a:r>
            <a:r>
              <a:rPr lang="en-US" dirty="0" err="1"/>
              <a:t>ouvido</a:t>
            </a:r>
            <a:r>
              <a:rPr lang="en-US" dirty="0"/>
              <a:t> </a:t>
            </a:r>
            <a:r>
              <a:rPr lang="en-US" dirty="0" err="1"/>
              <a:t>falar</a:t>
            </a:r>
            <a:r>
              <a:rPr lang="en-US" dirty="0"/>
              <a:t> </a:t>
            </a:r>
            <a:r>
              <a:rPr lang="en-US" dirty="0" err="1"/>
              <a:t>nessa</a:t>
            </a:r>
            <a:r>
              <a:rPr lang="en-US" dirty="0"/>
              <a:t> </a:t>
            </a:r>
            <a:r>
              <a:rPr lang="en-US" dirty="0" err="1"/>
              <a:t>parada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é</a:t>
            </a:r>
            <a:r>
              <a:rPr lang="en-US" dirty="0"/>
              <a:t> </a:t>
            </a:r>
            <a:r>
              <a:rPr lang="en-US" dirty="0" err="1"/>
              <a:t>mais</a:t>
            </a:r>
            <a:r>
              <a:rPr lang="en-US" dirty="0"/>
              <a:t> um skill para </a:t>
            </a:r>
            <a:r>
              <a:rPr lang="en-US" dirty="0" err="1"/>
              <a:t>vc</a:t>
            </a:r>
            <a:r>
              <a:rPr lang="en-US" dirty="0"/>
              <a:t> </a:t>
            </a:r>
            <a:r>
              <a:rPr lang="en-US" dirty="0" err="1"/>
              <a:t>aprender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sua</a:t>
            </a:r>
            <a:r>
              <a:rPr lang="en-US" dirty="0"/>
              <a:t> </a:t>
            </a:r>
            <a:r>
              <a:rPr lang="en-US" dirty="0" err="1"/>
              <a:t>carreira</a:t>
            </a:r>
            <a:r>
              <a:rPr lang="en-US" dirty="0"/>
              <a:t> e </a:t>
            </a:r>
            <a:r>
              <a:rPr lang="en-US" dirty="0" err="1"/>
              <a:t>colocar</a:t>
            </a:r>
            <a:r>
              <a:rPr lang="en-US" dirty="0"/>
              <a:t> no cv</a:t>
            </a:r>
          </a:p>
          <a:p>
            <a:endParaRPr lang="en-US" dirty="0"/>
          </a:p>
          <a:p>
            <a:r>
              <a:rPr lang="en-US" dirty="0" err="1"/>
              <a:t>IaC</a:t>
            </a:r>
            <a:r>
              <a:rPr lang="en-US" dirty="0"/>
              <a:t> - </a:t>
            </a:r>
            <a:r>
              <a:rPr lang="en-US" dirty="0" err="1"/>
              <a:t>Insfrastrutura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Codigo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vc</a:t>
            </a:r>
            <a:r>
              <a:rPr lang="en-US" dirty="0"/>
              <a:t>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vai</a:t>
            </a:r>
            <a:r>
              <a:rPr lang="en-US" dirty="0"/>
              <a:t> </a:t>
            </a:r>
            <a:r>
              <a:rPr lang="en-US" dirty="0" err="1"/>
              <a:t>ficar</a:t>
            </a:r>
            <a:r>
              <a:rPr lang="en-US" dirty="0"/>
              <a:t> com </a:t>
            </a:r>
            <a:r>
              <a:rPr lang="en-US" dirty="0" err="1"/>
              <a:t>cara</a:t>
            </a:r>
            <a:r>
              <a:rPr lang="en-US" dirty="0"/>
              <a:t> de </a:t>
            </a:r>
            <a:r>
              <a:rPr lang="en-US" dirty="0" err="1"/>
              <a:t>besta</a:t>
            </a:r>
            <a:r>
              <a:rPr lang="en-US" dirty="0"/>
              <a:t> </a:t>
            </a:r>
            <a:r>
              <a:rPr lang="en-US" dirty="0" err="1"/>
              <a:t>qdo</a:t>
            </a:r>
            <a:r>
              <a:rPr lang="en-US" dirty="0"/>
              <a:t> o </a:t>
            </a:r>
            <a:r>
              <a:rPr lang="en-US" dirty="0" err="1"/>
              <a:t>pessoal</a:t>
            </a:r>
            <a:r>
              <a:rPr lang="en-US" dirty="0"/>
              <a:t> de dev </a:t>
            </a:r>
            <a:r>
              <a:rPr lang="en-US" dirty="0" err="1"/>
              <a:t>estiver</a:t>
            </a:r>
            <a:r>
              <a:rPr lang="en-US" dirty="0"/>
              <a:t> </a:t>
            </a:r>
            <a:r>
              <a:rPr lang="en-US" dirty="0" err="1"/>
              <a:t>falando</a:t>
            </a:r>
            <a:r>
              <a:rPr lang="en-US" dirty="0"/>
              <a:t> </a:t>
            </a:r>
            <a:r>
              <a:rPr lang="en-US" dirty="0" err="1"/>
              <a:t>sobre</a:t>
            </a:r>
            <a:r>
              <a:rPr lang="en-US" dirty="0"/>
              <a:t> commit, branch, pull, etc.</a:t>
            </a:r>
          </a:p>
          <a:p>
            <a:endParaRPr lang="en-US" dirty="0"/>
          </a:p>
          <a:p>
            <a:r>
              <a:rPr lang="en-US" dirty="0"/>
              <a:t>bonus! </a:t>
            </a:r>
            <a:r>
              <a:rPr lang="en-US" dirty="0" err="1"/>
              <a:t>vc</a:t>
            </a:r>
            <a:r>
              <a:rPr lang="en-US" dirty="0"/>
              <a:t> </a:t>
            </a:r>
            <a:r>
              <a:rPr lang="en-US" dirty="0" err="1"/>
              <a:t>vai</a:t>
            </a:r>
            <a:r>
              <a:rPr lang="en-US" dirty="0"/>
              <a:t> </a:t>
            </a:r>
            <a:r>
              <a:rPr lang="en-US" dirty="0" err="1"/>
              <a:t>parecer</a:t>
            </a:r>
            <a:r>
              <a:rPr lang="en-US" dirty="0"/>
              <a:t> COOL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roda</a:t>
            </a:r>
            <a:r>
              <a:rPr lang="en-US" dirty="0"/>
              <a:t> de conversa com </a:t>
            </a:r>
            <a:r>
              <a:rPr lang="en-US" dirty="0" err="1"/>
              <a:t>os</a:t>
            </a:r>
            <a:r>
              <a:rPr lang="en-US" dirty="0"/>
              <a:t> outros </a:t>
            </a:r>
            <a:r>
              <a:rPr lang="en-US" dirty="0" err="1"/>
              <a:t>caras</a:t>
            </a:r>
            <a:r>
              <a:rPr lang="en-US" dirty="0"/>
              <a:t> que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são</a:t>
            </a:r>
            <a:r>
              <a:rPr lang="en-US" dirty="0"/>
              <a:t> dev :)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0D4D73-1293-0046-B7E1-7F35756BC2D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3251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é</a:t>
            </a:r>
            <a:r>
              <a:rPr lang="en-US" dirty="0"/>
              <a:t> o </a:t>
            </a:r>
            <a:r>
              <a:rPr lang="en-US" dirty="0" err="1"/>
              <a:t>famoso</a:t>
            </a:r>
            <a:r>
              <a:rPr lang="en-US" dirty="0"/>
              <a:t> </a:t>
            </a:r>
            <a:r>
              <a:rPr lang="en-US" dirty="0" err="1"/>
              <a:t>pernalonga</a:t>
            </a:r>
            <a:r>
              <a:rPr lang="en-US" dirty="0"/>
              <a:t> de </a:t>
            </a:r>
            <a:r>
              <a:rPr lang="en-US" dirty="0" err="1"/>
              <a:t>batom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0D4D73-1293-0046-B7E1-7F35756BC2D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7415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vc</a:t>
            </a:r>
            <a:r>
              <a:rPr lang="en-US" dirty="0"/>
              <a:t> </a:t>
            </a:r>
            <a:r>
              <a:rPr lang="en-US" dirty="0" err="1"/>
              <a:t>vai</a:t>
            </a:r>
            <a:r>
              <a:rPr lang="en-US" dirty="0"/>
              <a:t> </a:t>
            </a:r>
            <a:r>
              <a:rPr lang="en-US" dirty="0" err="1"/>
              <a:t>sair</a:t>
            </a:r>
            <a:r>
              <a:rPr lang="en-US" dirty="0"/>
              <a:t> da </a:t>
            </a:r>
            <a:r>
              <a:rPr lang="en-US" dirty="0" err="1"/>
              <a:t>sua</a:t>
            </a:r>
            <a:r>
              <a:rPr lang="en-US" dirty="0"/>
              <a:t> zona de </a:t>
            </a:r>
            <a:r>
              <a:rPr lang="en-US" dirty="0" err="1"/>
              <a:t>conforto</a:t>
            </a:r>
            <a:r>
              <a:rPr lang="en-US" dirty="0"/>
              <a:t> e </a:t>
            </a:r>
            <a:r>
              <a:rPr lang="en-US" dirty="0" err="1"/>
              <a:t>vai</a:t>
            </a:r>
            <a:r>
              <a:rPr lang="en-US" dirty="0"/>
              <a:t> </a:t>
            </a:r>
            <a:r>
              <a:rPr lang="en-US" dirty="0" err="1"/>
              <a:t>passar</a:t>
            </a:r>
            <a:r>
              <a:rPr lang="en-US" dirty="0"/>
              <a:t> a </a:t>
            </a:r>
            <a:r>
              <a:rPr lang="en-US" dirty="0" err="1"/>
              <a:t>brincar</a:t>
            </a:r>
            <a:r>
              <a:rPr lang="en-US" dirty="0"/>
              <a:t> com a </a:t>
            </a:r>
            <a:r>
              <a:rPr lang="en-US" dirty="0" err="1"/>
              <a:t>galera</a:t>
            </a:r>
            <a:r>
              <a:rPr lang="en-US" dirty="0"/>
              <a:t> </a:t>
            </a:r>
            <a:r>
              <a:rPr lang="en-US" dirty="0" err="1"/>
              <a:t>descolada</a:t>
            </a:r>
            <a:r>
              <a:rPr lang="en-US" dirty="0"/>
              <a:t> do </a:t>
            </a:r>
            <a:r>
              <a:rPr lang="en-US" dirty="0" err="1"/>
              <a:t>parquinho</a:t>
            </a:r>
            <a:r>
              <a:rPr lang="en-US" dirty="0"/>
              <a:t>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0D4D73-1293-0046-B7E1-7F35756BC2D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7702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legal... gostei! 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mas que diabos eh esse tal de </a:t>
            </a:r>
            <a:r>
              <a:rPr lang="pt-BR" dirty="0" err="1"/>
              <a:t>git</a:t>
            </a:r>
            <a:r>
              <a:rPr lang="pt-BR" dirty="0"/>
              <a:t>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628660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 txBox="1">
            <a:spLocks noGrp="1"/>
          </p:cNvSpPr>
          <p:nvPr>
            <p:ph type="ctrTitle"/>
          </p:nvPr>
        </p:nvSpPr>
        <p:spPr>
          <a:xfrm>
            <a:off x="591267" y="3874950"/>
            <a:ext cx="8206000" cy="15840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1pPr>
            <a:lvl2pPr lvl="1" algn="ctr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2pPr>
            <a:lvl3pPr lvl="2" algn="ctr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3pPr>
            <a:lvl4pPr lvl="3" algn="ctr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4pPr>
            <a:lvl5pPr lvl="4" algn="ctr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5pPr>
            <a:lvl6pPr lvl="5" algn="ctr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6pPr>
            <a:lvl7pPr lvl="6" algn="ctr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7pPr>
            <a:lvl8pPr lvl="7" algn="ctr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8pPr>
            <a:lvl9pPr lvl="8" algn="ctr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9pPr>
          </a:lstStyle>
          <a:p>
            <a:endParaRPr/>
          </a:p>
        </p:txBody>
      </p:sp>
      <p:sp>
        <p:nvSpPr>
          <p:cNvPr id="10" name="Shape 10"/>
          <p:cNvSpPr/>
          <p:nvPr/>
        </p:nvSpPr>
        <p:spPr>
          <a:xfrm>
            <a:off x="774733" y="5857225"/>
            <a:ext cx="8022400" cy="168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  <p:extLst>
      <p:ext uri="{BB962C8B-B14F-4D97-AF65-F5344CB8AC3E}">
        <p14:creationId xmlns:p14="http://schemas.microsoft.com/office/powerpoint/2010/main" val="36959041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 - Gold">
  <p:cSld name="Title + 1 column - Gold">
    <p:bg>
      <p:bgPr>
        <a:solidFill>
          <a:srgbClr val="ED9E46"/>
        </a:soli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 txBox="1">
            <a:spLocks noGrp="1"/>
          </p:cNvSpPr>
          <p:nvPr>
            <p:ph type="title"/>
          </p:nvPr>
        </p:nvSpPr>
        <p:spPr>
          <a:xfrm>
            <a:off x="609600" y="596826"/>
            <a:ext cx="10972800" cy="14292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body" idx="1"/>
          </p:nvPr>
        </p:nvSpPr>
        <p:spPr>
          <a:xfrm>
            <a:off x="749267" y="2507725"/>
            <a:ext cx="10693600" cy="3753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SzPts val="3000"/>
              <a:buChar char="○"/>
              <a:defRPr/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54" name="Shape 54"/>
          <p:cNvSpPr/>
          <p:nvPr/>
        </p:nvSpPr>
        <p:spPr>
          <a:xfrm>
            <a:off x="0" y="1490900"/>
            <a:ext cx="550400" cy="344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  <p:extLst>
      <p:ext uri="{BB962C8B-B14F-4D97-AF65-F5344CB8AC3E}">
        <p14:creationId xmlns:p14="http://schemas.microsoft.com/office/powerpoint/2010/main" val="34727723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 - Gold">
  <p:cSld name="Title + 3 columns - Gold">
    <p:bg>
      <p:bgPr>
        <a:solidFill>
          <a:srgbClr val="ED9E46"/>
        </a:solid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>
            <a:spLocks noGrp="1"/>
          </p:cNvSpPr>
          <p:nvPr>
            <p:ph type="title"/>
          </p:nvPr>
        </p:nvSpPr>
        <p:spPr>
          <a:xfrm>
            <a:off x="609600" y="596826"/>
            <a:ext cx="10972800" cy="14292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body" idx="1"/>
          </p:nvPr>
        </p:nvSpPr>
        <p:spPr>
          <a:xfrm>
            <a:off x="530100" y="2461850"/>
            <a:ext cx="3588000" cy="3784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○"/>
              <a:defRPr sz="1800"/>
            </a:lvl1pPr>
            <a:lvl2pPr marL="914400" lvl="1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2pPr>
            <a:lvl3pPr marL="1371600" lvl="2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body" idx="2"/>
          </p:nvPr>
        </p:nvSpPr>
        <p:spPr>
          <a:xfrm>
            <a:off x="4301988" y="2461850"/>
            <a:ext cx="3588000" cy="3784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○"/>
              <a:defRPr sz="1800"/>
            </a:lvl1pPr>
            <a:lvl2pPr marL="914400" lvl="1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2pPr>
            <a:lvl3pPr marL="1371600" lvl="2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body" idx="3"/>
          </p:nvPr>
        </p:nvSpPr>
        <p:spPr>
          <a:xfrm>
            <a:off x="8073877" y="2461850"/>
            <a:ext cx="3588000" cy="3784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○"/>
              <a:defRPr sz="1800"/>
            </a:lvl1pPr>
            <a:lvl2pPr marL="914400" lvl="1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2pPr>
            <a:lvl3pPr marL="1371600" lvl="2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65" name="Shape 65"/>
          <p:cNvSpPr/>
          <p:nvPr/>
        </p:nvSpPr>
        <p:spPr>
          <a:xfrm>
            <a:off x="0" y="1490900"/>
            <a:ext cx="550400" cy="344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  <p:extLst>
      <p:ext uri="{BB962C8B-B14F-4D97-AF65-F5344CB8AC3E}">
        <p14:creationId xmlns:p14="http://schemas.microsoft.com/office/powerpoint/2010/main" val="31904181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- Gold">
  <p:cSld name="Title only - Gold">
    <p:bg>
      <p:bgPr>
        <a:solidFill>
          <a:srgbClr val="ED9E46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>
            <a:spLocks noGrp="1"/>
          </p:cNvSpPr>
          <p:nvPr>
            <p:ph type="title"/>
          </p:nvPr>
        </p:nvSpPr>
        <p:spPr>
          <a:xfrm>
            <a:off x="609600" y="368225"/>
            <a:ext cx="10972800" cy="7641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68" name="Shape 68"/>
          <p:cNvSpPr/>
          <p:nvPr/>
        </p:nvSpPr>
        <p:spPr>
          <a:xfrm>
            <a:off x="3445700" y="6087475"/>
            <a:ext cx="5328000" cy="168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  <p:extLst>
      <p:ext uri="{BB962C8B-B14F-4D97-AF65-F5344CB8AC3E}">
        <p14:creationId xmlns:p14="http://schemas.microsoft.com/office/powerpoint/2010/main" val="32196659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Gold">
  <p:cSld name="Blank - Gold">
    <p:bg>
      <p:bgPr>
        <a:solidFill>
          <a:srgbClr val="ED9E46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887773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 - Teal">
  <p:cSld name="Subtitle - Teal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 txBox="1">
            <a:spLocks noGrp="1"/>
          </p:cNvSpPr>
          <p:nvPr>
            <p:ph type="ctrTitle"/>
          </p:nvPr>
        </p:nvSpPr>
        <p:spPr>
          <a:xfrm>
            <a:off x="754367" y="2111125"/>
            <a:ext cx="8012400" cy="1546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subTitle" idx="1"/>
          </p:nvPr>
        </p:nvSpPr>
        <p:spPr>
          <a:xfrm>
            <a:off x="642233" y="4658725"/>
            <a:ext cx="8124800" cy="1092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4" name="Shape 14"/>
          <p:cNvSpPr/>
          <p:nvPr/>
        </p:nvSpPr>
        <p:spPr>
          <a:xfrm>
            <a:off x="774733" y="4074025"/>
            <a:ext cx="8022400" cy="168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  <p:extLst>
      <p:ext uri="{BB962C8B-B14F-4D97-AF65-F5344CB8AC3E}">
        <p14:creationId xmlns:p14="http://schemas.microsoft.com/office/powerpoint/2010/main" val="9629607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 - Gold">
  <p:cSld name="Subtitle - Gold">
    <p:bg>
      <p:bgPr>
        <a:solidFill>
          <a:srgbClr val="ED9E46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>
            <a:spLocks noGrp="1"/>
          </p:cNvSpPr>
          <p:nvPr>
            <p:ph type="ctrTitle"/>
          </p:nvPr>
        </p:nvSpPr>
        <p:spPr>
          <a:xfrm>
            <a:off x="754367" y="2111125"/>
            <a:ext cx="8012400" cy="1546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subTitle" idx="1"/>
          </p:nvPr>
        </p:nvSpPr>
        <p:spPr>
          <a:xfrm>
            <a:off x="642233" y="4658725"/>
            <a:ext cx="8124800" cy="1092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8" name="Shape 18"/>
          <p:cNvSpPr/>
          <p:nvPr/>
        </p:nvSpPr>
        <p:spPr>
          <a:xfrm>
            <a:off x="774733" y="4074025"/>
            <a:ext cx="8022400" cy="168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  <p:extLst>
      <p:ext uri="{BB962C8B-B14F-4D97-AF65-F5344CB8AC3E}">
        <p14:creationId xmlns:p14="http://schemas.microsoft.com/office/powerpoint/2010/main" val="18791389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- Teal">
  <p:cSld name="Quote - Teal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 txBox="1">
            <a:spLocks noGrp="1"/>
          </p:cNvSpPr>
          <p:nvPr>
            <p:ph type="body" idx="1"/>
          </p:nvPr>
        </p:nvSpPr>
        <p:spPr>
          <a:xfrm>
            <a:off x="2018400" y="2882400"/>
            <a:ext cx="8155200" cy="1093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19100" algn="ctr" rtl="0">
              <a:spcBef>
                <a:spcPts val="600"/>
              </a:spcBef>
              <a:spcAft>
                <a:spcPts val="0"/>
              </a:spcAft>
              <a:buSzPts val="3000"/>
              <a:buChar char="○"/>
              <a:defRPr i="1"/>
            </a:lvl1pPr>
            <a:lvl2pPr marL="914400" lvl="1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i="1"/>
            </a:lvl2pPr>
            <a:lvl3pPr marL="1371600" lvl="2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i="1"/>
            </a:lvl3pPr>
            <a:lvl4pPr marL="1828800" lvl="3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i="1"/>
            </a:lvl4pPr>
            <a:lvl5pPr marL="2286000" lvl="4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i="1"/>
            </a:lvl5pPr>
            <a:lvl6pPr marL="2743200" lvl="5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i="1"/>
            </a:lvl6pPr>
            <a:lvl7pPr marL="3200400" lvl="6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i="1"/>
            </a:lvl7pPr>
            <a:lvl8pPr marL="3657600" lvl="7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i="1"/>
            </a:lvl8pPr>
            <a:lvl9pPr marL="4114800" lvl="8" indent="-342900" algn="ctr">
              <a:spcBef>
                <a:spcPts val="0"/>
              </a:spcBef>
              <a:spcAft>
                <a:spcPts val="0"/>
              </a:spcAft>
              <a:buSzPts val="1800"/>
              <a:buChar char="■"/>
              <a:defRPr i="1"/>
            </a:lvl9pPr>
          </a:lstStyle>
          <a:p>
            <a:endParaRPr/>
          </a:p>
        </p:txBody>
      </p:sp>
      <p:sp>
        <p:nvSpPr>
          <p:cNvPr id="21" name="Shape 21"/>
          <p:cNvSpPr txBox="1"/>
          <p:nvPr/>
        </p:nvSpPr>
        <p:spPr>
          <a:xfrm>
            <a:off x="4791200" y="1575225"/>
            <a:ext cx="2609600" cy="8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b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“</a:t>
            </a:r>
            <a:endParaRPr sz="9600" b="1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" name="Shape 22"/>
          <p:cNvSpPr/>
          <p:nvPr/>
        </p:nvSpPr>
        <p:spPr>
          <a:xfrm>
            <a:off x="3445700" y="6087475"/>
            <a:ext cx="5328000" cy="168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3" name="Shape 23"/>
          <p:cNvSpPr/>
          <p:nvPr/>
        </p:nvSpPr>
        <p:spPr>
          <a:xfrm>
            <a:off x="3445700" y="602225"/>
            <a:ext cx="5328000" cy="168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  <p:extLst>
      <p:ext uri="{BB962C8B-B14F-4D97-AF65-F5344CB8AC3E}">
        <p14:creationId xmlns:p14="http://schemas.microsoft.com/office/powerpoint/2010/main" val="36389834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- Gold">
  <p:cSld name="Quote - Gold">
    <p:bg>
      <p:bgPr>
        <a:solidFill>
          <a:srgbClr val="ED9E46"/>
        </a:solid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 txBox="1">
            <a:spLocks noGrp="1"/>
          </p:cNvSpPr>
          <p:nvPr>
            <p:ph type="body" idx="1"/>
          </p:nvPr>
        </p:nvSpPr>
        <p:spPr>
          <a:xfrm>
            <a:off x="2018400" y="2882400"/>
            <a:ext cx="8155200" cy="1093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19100" algn="ctr" rtl="0">
              <a:spcBef>
                <a:spcPts val="600"/>
              </a:spcBef>
              <a:spcAft>
                <a:spcPts val="0"/>
              </a:spcAft>
              <a:buSzPts val="3000"/>
              <a:buChar char="○"/>
              <a:defRPr i="1"/>
            </a:lvl1pPr>
            <a:lvl2pPr marL="914400" lvl="1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i="1"/>
            </a:lvl2pPr>
            <a:lvl3pPr marL="1371600" lvl="2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i="1"/>
            </a:lvl3pPr>
            <a:lvl4pPr marL="1828800" lvl="3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i="1"/>
            </a:lvl4pPr>
            <a:lvl5pPr marL="2286000" lvl="4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i="1"/>
            </a:lvl5pPr>
            <a:lvl6pPr marL="2743200" lvl="5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i="1"/>
            </a:lvl6pPr>
            <a:lvl7pPr marL="3200400" lvl="6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i="1"/>
            </a:lvl7pPr>
            <a:lvl8pPr marL="3657600" lvl="7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i="1"/>
            </a:lvl8pPr>
            <a:lvl9pPr marL="4114800" lvl="8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i="1"/>
            </a:lvl9pPr>
          </a:lstStyle>
          <a:p>
            <a:endParaRPr/>
          </a:p>
        </p:txBody>
      </p:sp>
      <p:sp>
        <p:nvSpPr>
          <p:cNvPr id="26" name="Shape 26"/>
          <p:cNvSpPr txBox="1"/>
          <p:nvPr/>
        </p:nvSpPr>
        <p:spPr>
          <a:xfrm>
            <a:off x="4791200" y="1575225"/>
            <a:ext cx="2609600" cy="8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b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“</a:t>
            </a:r>
            <a:endParaRPr sz="9600" b="1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" name="Shape 27"/>
          <p:cNvSpPr/>
          <p:nvPr/>
        </p:nvSpPr>
        <p:spPr>
          <a:xfrm>
            <a:off x="3445700" y="6087475"/>
            <a:ext cx="5328000" cy="168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8" name="Shape 28"/>
          <p:cNvSpPr/>
          <p:nvPr/>
        </p:nvSpPr>
        <p:spPr>
          <a:xfrm>
            <a:off x="3445700" y="602225"/>
            <a:ext cx="5328000" cy="168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  <p:extLst>
      <p:ext uri="{BB962C8B-B14F-4D97-AF65-F5344CB8AC3E}">
        <p14:creationId xmlns:p14="http://schemas.microsoft.com/office/powerpoint/2010/main" val="13019112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>
            <a:spLocks noGrp="1"/>
          </p:cNvSpPr>
          <p:nvPr>
            <p:ph type="title"/>
          </p:nvPr>
        </p:nvSpPr>
        <p:spPr>
          <a:xfrm>
            <a:off x="609600" y="596826"/>
            <a:ext cx="10972800" cy="14292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body" idx="1"/>
          </p:nvPr>
        </p:nvSpPr>
        <p:spPr>
          <a:xfrm>
            <a:off x="749267" y="2507725"/>
            <a:ext cx="10693600" cy="3753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SzPts val="3000"/>
              <a:buChar char="○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32" name="Shape 32"/>
          <p:cNvSpPr/>
          <p:nvPr/>
        </p:nvSpPr>
        <p:spPr>
          <a:xfrm>
            <a:off x="0" y="1490900"/>
            <a:ext cx="550400" cy="344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  <p:extLst>
      <p:ext uri="{BB962C8B-B14F-4D97-AF65-F5344CB8AC3E}">
        <p14:creationId xmlns:p14="http://schemas.microsoft.com/office/powerpoint/2010/main" val="37842298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609600" y="368225"/>
            <a:ext cx="10972800" cy="7641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46" name="Shape 46"/>
          <p:cNvSpPr/>
          <p:nvPr/>
        </p:nvSpPr>
        <p:spPr>
          <a:xfrm>
            <a:off x="3445700" y="6087475"/>
            <a:ext cx="5328000" cy="168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  <p:extLst>
      <p:ext uri="{BB962C8B-B14F-4D97-AF65-F5344CB8AC3E}">
        <p14:creationId xmlns:p14="http://schemas.microsoft.com/office/powerpoint/2010/main" val="36121095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 txBox="1">
            <a:spLocks noGrp="1"/>
          </p:cNvSpPr>
          <p:nvPr>
            <p:ph type="body" idx="1"/>
          </p:nvPr>
        </p:nvSpPr>
        <p:spPr>
          <a:xfrm>
            <a:off x="784933" y="5875075"/>
            <a:ext cx="10622000" cy="371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2286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>
            <a:endParaRPr/>
          </a:p>
        </p:txBody>
      </p:sp>
      <p:sp>
        <p:nvSpPr>
          <p:cNvPr id="49" name="Shape 49"/>
          <p:cNvSpPr/>
          <p:nvPr/>
        </p:nvSpPr>
        <p:spPr>
          <a:xfrm>
            <a:off x="3445700" y="602225"/>
            <a:ext cx="5328000" cy="168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  <p:extLst>
      <p:ext uri="{BB962C8B-B14F-4D97-AF65-F5344CB8AC3E}">
        <p14:creationId xmlns:p14="http://schemas.microsoft.com/office/powerpoint/2010/main" val="5767119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116588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5AFDC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609600" y="596826"/>
            <a:ext cx="10972800" cy="14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"/>
              <a:buNone/>
              <a:defRPr sz="36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"/>
              <a:buNone/>
              <a:defRPr sz="36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"/>
              <a:buNone/>
              <a:defRPr sz="36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"/>
              <a:buNone/>
              <a:defRPr sz="36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"/>
              <a:buNone/>
              <a:defRPr sz="36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"/>
              <a:buNone/>
              <a:defRPr sz="36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"/>
              <a:buNone/>
              <a:defRPr sz="36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"/>
              <a:buNone/>
              <a:defRPr sz="36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"/>
              <a:buNone/>
              <a:defRPr sz="36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749267" y="2507725"/>
            <a:ext cx="10693600" cy="37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Open Sans"/>
              <a:buChar char="○"/>
              <a:defRPr sz="3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"/>
              <a:buChar char="●"/>
              <a:defRPr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"/>
              <a:buChar char="■"/>
              <a:defRPr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●"/>
              <a:defRPr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○"/>
              <a:defRPr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■"/>
              <a:defRPr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●"/>
              <a:defRPr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○"/>
              <a:defRPr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■"/>
              <a:defRPr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53394533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5" r:id="rId7"/>
    <p:sldLayoutId id="2147483696" r:id="rId8"/>
    <p:sldLayoutId id="2147483697" r:id="rId9"/>
    <p:sldLayoutId id="2147483698" r:id="rId10"/>
    <p:sldLayoutId id="2147483700" r:id="rId11"/>
    <p:sldLayoutId id="2147483701" r:id="rId12"/>
    <p:sldLayoutId id="2147483703" r:id="rId13"/>
  </p:sldLayoutIdLst>
  <p:transition>
    <p:fade thruBlk="1"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Relationship Id="rId5" Type="http://schemas.microsoft.com/office/2007/relationships/hdphoto" Target="../media/hdphoto1.wdp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7" Type="http://schemas.openxmlformats.org/officeDocument/2006/relationships/image" Target="../media/image26.tif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5.tiff"/><Relationship Id="rId5" Type="http://schemas.openxmlformats.org/officeDocument/2006/relationships/image" Target="../media/image24.tiff"/><Relationship Id="rId4" Type="http://schemas.openxmlformats.org/officeDocument/2006/relationships/image" Target="../media/image23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0.tif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2.tif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4.tif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6.gif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Relationship Id="rId6" Type="http://schemas.microsoft.com/office/2007/relationships/hdphoto" Target="../media/hdphoto2.wdp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7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6.gi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ogin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0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hyperlink" Target="https://github.com/vcarva/scripts-powershell.git" TargetMode="External"/><Relationship Id="rId1" Type="http://schemas.openxmlformats.org/officeDocument/2006/relationships/slideLayout" Target="../slideLayouts/slideLayout10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0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0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tiff"/><Relationship Id="rId3" Type="http://schemas.openxmlformats.org/officeDocument/2006/relationships/image" Target="../media/image50.png"/><Relationship Id="rId7" Type="http://schemas.openxmlformats.org/officeDocument/2006/relationships/image" Target="../media/image54.tiff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3.svg"/><Relationship Id="rId5" Type="http://schemas.openxmlformats.org/officeDocument/2006/relationships/image" Target="../media/image52.png"/><Relationship Id="rId4" Type="http://schemas.openxmlformats.org/officeDocument/2006/relationships/image" Target="../media/image51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gif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1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gif"/><Relationship Id="rId1" Type="http://schemas.openxmlformats.org/officeDocument/2006/relationships/slideLayout" Target="../slideLayouts/slideLayout9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gif"/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gif"/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0.xml"/><Relationship Id="rId4" Type="http://schemas.microsoft.com/office/2007/relationships/hdphoto" Target="../media/hdphoto3.wdp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tiff"/><Relationship Id="rId1" Type="http://schemas.openxmlformats.org/officeDocument/2006/relationships/slideLayout" Target="../slideLayouts/slideLayout10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brianbunke.com/blog/2017/05/08/github-101/" TargetMode="External"/><Relationship Id="rId13" Type="http://schemas.openxmlformats.org/officeDocument/2006/relationships/hyperlink" Target="https://womakerscode.gitbook.io/desvendando-git-e-github/" TargetMode="External"/><Relationship Id="rId3" Type="http://schemas.openxmlformats.org/officeDocument/2006/relationships/hyperlink" Target="https://thepracticalsysadmin.com/a-git-primer-for-sysadmins/" TargetMode="External"/><Relationship Id="rId7" Type="http://schemas.openxmlformats.org/officeDocument/2006/relationships/hyperlink" Target="https://rubygarage.org/blog/most-basic-git-commands-with-examples" TargetMode="External"/><Relationship Id="rId12" Type="http://schemas.openxmlformats.org/officeDocument/2006/relationships/hyperlink" Target="https://blog.cedrotech.com/git-o-minimo-que-voce-precisa-saber-para-trabalhar-em-equipe/" TargetMode="Externa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0.xml"/><Relationship Id="rId6" Type="http://schemas.openxmlformats.org/officeDocument/2006/relationships/hyperlink" Target="http://rogerdudler.github.io/git-guide/index.pt_BR.html" TargetMode="External"/><Relationship Id="rId11" Type="http://schemas.openxmlformats.org/officeDocument/2006/relationships/hyperlink" Target="http://slides.com/mabrasil/uma-introduo-a-versionamento-git-e-outras-coisas#/" TargetMode="External"/><Relationship Id="rId5" Type="http://schemas.openxmlformats.org/officeDocument/2006/relationships/hyperlink" Target="https://git-scm.com/book/pt-br/v1/Primeiros-passos" TargetMode="External"/><Relationship Id="rId10" Type="http://schemas.openxmlformats.org/officeDocument/2006/relationships/hyperlink" Target="https://premium.wpmudev.org/blog/the-non-developers-guide-to-git-and-github/" TargetMode="External"/><Relationship Id="rId4" Type="http://schemas.openxmlformats.org/officeDocument/2006/relationships/hyperlink" Target="http://rogerdudler.github.io/git-guide/files/git_cheat_sheet.pdf" TargetMode="External"/><Relationship Id="rId9" Type="http://schemas.openxmlformats.org/officeDocument/2006/relationships/hyperlink" Target="https://www.hostinger.com.br/tutoriais/comandos-basicos-de-git/" TargetMode="External"/><Relationship Id="rId14" Type="http://schemas.openxmlformats.org/officeDocument/2006/relationships/image" Target="../media/image63.tiff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>
            <a:spLocks noGrp="1"/>
          </p:cNvSpPr>
          <p:nvPr>
            <p:ph type="ctrTitle"/>
          </p:nvPr>
        </p:nvSpPr>
        <p:spPr>
          <a:xfrm>
            <a:off x="803668" y="3944223"/>
            <a:ext cx="6154500" cy="158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dirty="0"/>
              <a:t>From Zero to Useful – </a:t>
            </a:r>
            <a:r>
              <a:rPr lang="en-US" sz="6000" dirty="0">
                <a:solidFill>
                  <a:srgbClr val="FFC800"/>
                </a:solidFill>
              </a:rPr>
              <a:t>GIT para </a:t>
            </a:r>
            <a:r>
              <a:rPr lang="en-US" sz="6000" dirty="0" err="1">
                <a:solidFill>
                  <a:srgbClr val="FFC800"/>
                </a:solidFill>
              </a:rPr>
              <a:t>quem</a:t>
            </a:r>
            <a:r>
              <a:rPr lang="en-US" sz="6000" dirty="0">
                <a:solidFill>
                  <a:srgbClr val="FFC800"/>
                </a:solidFill>
              </a:rPr>
              <a:t> </a:t>
            </a:r>
            <a:r>
              <a:rPr lang="en-US" sz="6000" dirty="0" err="1">
                <a:solidFill>
                  <a:srgbClr val="FFC800"/>
                </a:solidFill>
              </a:rPr>
              <a:t>não</a:t>
            </a:r>
            <a:r>
              <a:rPr lang="en-US" sz="6000" dirty="0">
                <a:solidFill>
                  <a:srgbClr val="FFC800"/>
                </a:solidFill>
              </a:rPr>
              <a:t> </a:t>
            </a:r>
            <a:r>
              <a:rPr lang="en-US" sz="6000" dirty="0" err="1">
                <a:solidFill>
                  <a:srgbClr val="FFC800"/>
                </a:solidFill>
              </a:rPr>
              <a:t>é</a:t>
            </a:r>
            <a:r>
              <a:rPr lang="en-US" sz="6000" dirty="0">
                <a:solidFill>
                  <a:srgbClr val="FFC800"/>
                </a:solidFill>
              </a:rPr>
              <a:t> Developer</a:t>
            </a:r>
            <a:endParaRPr dirty="0">
              <a:solidFill>
                <a:schemeClr val="tx2"/>
              </a:solidFill>
            </a:endParaRPr>
          </a:p>
        </p:txBody>
      </p:sp>
      <p:sp>
        <p:nvSpPr>
          <p:cNvPr id="5" name="Shape 99">
            <a:extLst>
              <a:ext uri="{FF2B5EF4-FFF2-40B4-BE49-F238E27FC236}">
                <a16:creationId xmlns:a16="http://schemas.microsoft.com/office/drawing/2014/main" id="{00872661-0765-8D42-A185-31E153AD9102}"/>
              </a:ext>
            </a:extLst>
          </p:cNvPr>
          <p:cNvSpPr txBox="1">
            <a:spLocks/>
          </p:cNvSpPr>
          <p:nvPr/>
        </p:nvSpPr>
        <p:spPr>
          <a:xfrm>
            <a:off x="5193250" y="6360525"/>
            <a:ext cx="6833650" cy="3958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b="1" kern="0" dirty="0">
                <a:solidFill>
                  <a:schemeClr val="bg1"/>
                </a:solidFill>
                <a:latin typeface="Montserrat Light" pitchFamily="2" charset="77"/>
              </a:rPr>
              <a:t>#FZ2U · #FZ2UGIT · #</a:t>
            </a:r>
            <a:r>
              <a:rPr lang="en-US" b="1" kern="0" dirty="0" err="1">
                <a:solidFill>
                  <a:schemeClr val="bg1"/>
                </a:solidFill>
                <a:latin typeface="Montserrat Light" pitchFamily="2" charset="77"/>
              </a:rPr>
              <a:t>vBrownBagBrasil</a:t>
            </a:r>
            <a:r>
              <a:rPr lang="en-US" b="1" kern="0" dirty="0">
                <a:solidFill>
                  <a:schemeClr val="bg1"/>
                </a:solidFill>
                <a:latin typeface="Montserrat Light" pitchFamily="2" charset="77"/>
              </a:rPr>
              <a:t> · @Homelaber  · @</a:t>
            </a:r>
            <a:r>
              <a:rPr lang="en-US" b="1" kern="0" dirty="0" err="1">
                <a:solidFill>
                  <a:schemeClr val="bg1"/>
                </a:solidFill>
                <a:latin typeface="Montserrat Light" pitchFamily="2" charset="77"/>
              </a:rPr>
              <a:t>vBrownBagBrasil</a:t>
            </a:r>
            <a:r>
              <a:rPr lang="en-US" b="1" kern="0" dirty="0">
                <a:solidFill>
                  <a:schemeClr val="bg1"/>
                </a:solidFill>
                <a:latin typeface="Montserrat Light" pitchFamily="2" charset="77"/>
              </a:rPr>
              <a:t> </a:t>
            </a:r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CC5DE9C1-1A90-7544-8C48-CA098F1248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3927" y="538913"/>
            <a:ext cx="5542973" cy="5542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0536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A601B69-AB10-8241-A572-5FF1C73F16FB}"/>
              </a:ext>
            </a:extLst>
          </p:cNvPr>
          <p:cNvSpPr/>
          <p:nvPr/>
        </p:nvSpPr>
        <p:spPr>
          <a:xfrm>
            <a:off x="7012000" y="1435900"/>
            <a:ext cx="4913300" cy="3986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49C7A30-C8EA-A940-8D9F-4240A5B45BC7}"/>
              </a:ext>
            </a:extLst>
          </p:cNvPr>
          <p:cNvSpPr/>
          <p:nvPr/>
        </p:nvSpPr>
        <p:spPr>
          <a:xfrm>
            <a:off x="534200" y="1390227"/>
            <a:ext cx="6578600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" sz="3200" b="1" dirty="0">
                <a:solidFill>
                  <a:schemeClr val="bg1"/>
                </a:solidFill>
                <a:latin typeface="Montserrat ExtraBold" pitchFamily="2" charset="77"/>
              </a:rPr>
              <a:t>O </a:t>
            </a:r>
            <a:r>
              <a:rPr lang="pt" sz="3200" b="1" dirty="0" err="1">
                <a:solidFill>
                  <a:schemeClr val="bg1"/>
                </a:solidFill>
                <a:latin typeface="Montserrat ExtraBold" pitchFamily="2" charset="77"/>
              </a:rPr>
              <a:t>Git</a:t>
            </a:r>
            <a:r>
              <a:rPr lang="pt" sz="3200" b="1" dirty="0">
                <a:solidFill>
                  <a:schemeClr val="bg1"/>
                </a:solidFill>
                <a:latin typeface="Montserrat ExtraBold" pitchFamily="2" charset="77"/>
              </a:rPr>
              <a:t> é um sistema de controle de versão distribuído gratuito e de código aberto projetado para lidar com tudo, desde projetos pequenos a muito grandes, com velocidade e eficiência</a:t>
            </a:r>
            <a:endParaRPr lang="en-US" sz="3200" b="1" dirty="0">
              <a:solidFill>
                <a:schemeClr val="bg1"/>
              </a:solidFill>
              <a:latin typeface="Montserrat ExtraBold" pitchFamily="2" charset="77"/>
            </a:endParaRPr>
          </a:p>
        </p:txBody>
      </p:sp>
      <p:pic>
        <p:nvPicPr>
          <p:cNvPr id="3" name="Picture 2" descr="A close up of a sign&#10;&#10;Description automatically generated">
            <a:extLst>
              <a:ext uri="{FF2B5EF4-FFF2-40B4-BE49-F238E27FC236}">
                <a16:creationId xmlns:a16="http://schemas.microsoft.com/office/drawing/2014/main" id="{6F90E0C1-DEA3-934C-A90F-C6C5928917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3600" y="2482125"/>
            <a:ext cx="4545000" cy="189375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9C78BD-703F-C64F-B8A5-39E9B35B4F6C}"/>
              </a:ext>
            </a:extLst>
          </p:cNvPr>
          <p:cNvSpPr/>
          <p:nvPr/>
        </p:nvSpPr>
        <p:spPr>
          <a:xfrm>
            <a:off x="7112800" y="5622047"/>
            <a:ext cx="472276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Montserrat Thin" pitchFamily="2" charset="77"/>
              </a:rPr>
              <a:t>https://git-</a:t>
            </a:r>
            <a:r>
              <a:rPr lang="en-US" sz="3600" dirty="0" err="1">
                <a:solidFill>
                  <a:schemeClr val="bg1"/>
                </a:solidFill>
                <a:latin typeface="Montserrat Thin" pitchFamily="2" charset="77"/>
              </a:rPr>
              <a:t>scm.com</a:t>
            </a:r>
            <a:r>
              <a:rPr lang="en-US" sz="3600" dirty="0">
                <a:solidFill>
                  <a:schemeClr val="bg1"/>
                </a:solidFill>
                <a:latin typeface="Montserrat Thin" pitchFamily="2" charset="77"/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26246948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62A9496-298A-584F-A30E-02425A3DE9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4381" y="863600"/>
            <a:ext cx="8303237" cy="3454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A01608E-5389-4147-8EF7-7586C6F402FF}"/>
              </a:ext>
            </a:extLst>
          </p:cNvPr>
          <p:cNvSpPr txBox="1"/>
          <p:nvPr/>
        </p:nvSpPr>
        <p:spPr>
          <a:xfrm>
            <a:off x="1117600" y="4521200"/>
            <a:ext cx="10160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 err="1">
                <a:solidFill>
                  <a:schemeClr val="bg1"/>
                </a:solidFill>
                <a:latin typeface="Montserrat" pitchFamily="2" charset="77"/>
              </a:rPr>
              <a:t>Isso</a:t>
            </a:r>
            <a:r>
              <a:rPr lang="en-US" sz="6000" dirty="0">
                <a:solidFill>
                  <a:schemeClr val="bg1"/>
                </a:solidFill>
                <a:latin typeface="Montserrat" pitchFamily="2" charset="77"/>
              </a:rPr>
              <a:t> </a:t>
            </a:r>
            <a:r>
              <a:rPr lang="en-US" sz="6000" dirty="0" err="1">
                <a:solidFill>
                  <a:schemeClr val="bg1"/>
                </a:solidFill>
                <a:latin typeface="Montserrat" pitchFamily="2" charset="77"/>
              </a:rPr>
              <a:t>parece</a:t>
            </a:r>
            <a:r>
              <a:rPr lang="en-US" sz="6000" dirty="0">
                <a:solidFill>
                  <a:schemeClr val="bg1"/>
                </a:solidFill>
                <a:latin typeface="Montserrat" pitchFamily="2" charset="77"/>
              </a:rPr>
              <a:t> familiar para </a:t>
            </a:r>
            <a:r>
              <a:rPr lang="en-US" sz="6000" dirty="0" err="1">
                <a:solidFill>
                  <a:schemeClr val="bg1"/>
                </a:solidFill>
                <a:latin typeface="Montserrat" pitchFamily="2" charset="77"/>
              </a:rPr>
              <a:t>você</a:t>
            </a:r>
            <a:r>
              <a:rPr lang="en-US" sz="6000" dirty="0">
                <a:solidFill>
                  <a:schemeClr val="bg1"/>
                </a:solidFill>
                <a:latin typeface="Montserrat" pitchFamily="2" charset="7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215642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A01608E-5389-4147-8EF7-7586C6F402FF}"/>
              </a:ext>
            </a:extLst>
          </p:cNvPr>
          <p:cNvSpPr txBox="1"/>
          <p:nvPr/>
        </p:nvSpPr>
        <p:spPr>
          <a:xfrm>
            <a:off x="874712" y="2921167"/>
            <a:ext cx="532606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 err="1">
                <a:solidFill>
                  <a:schemeClr val="bg1"/>
                </a:solidFill>
                <a:latin typeface="Montserrat" pitchFamily="2" charset="77"/>
              </a:rPr>
              <a:t>Ou</a:t>
            </a:r>
            <a:r>
              <a:rPr lang="en-US" sz="6000" dirty="0">
                <a:solidFill>
                  <a:schemeClr val="bg1"/>
                </a:solidFill>
                <a:latin typeface="Montserrat" pitchFamily="2" charset="77"/>
              </a:rPr>
              <a:t> </a:t>
            </a:r>
            <a:r>
              <a:rPr lang="en-US" sz="6000" dirty="0" err="1">
                <a:solidFill>
                  <a:schemeClr val="bg1"/>
                </a:solidFill>
                <a:latin typeface="Montserrat" pitchFamily="2" charset="77"/>
              </a:rPr>
              <a:t>isso</a:t>
            </a:r>
            <a:r>
              <a:rPr lang="en-US" sz="6000" dirty="0">
                <a:solidFill>
                  <a:schemeClr val="bg1"/>
                </a:solidFill>
                <a:latin typeface="Montserrat" pitchFamily="2" charset="77"/>
              </a:rPr>
              <a:t>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AF023B-0E52-4F4F-993E-E8D260ED4E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3287" y="478631"/>
            <a:ext cx="4425553" cy="5900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2502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79083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49C7A30-C8EA-A940-8D9F-4240A5B45BC7}"/>
              </a:ext>
            </a:extLst>
          </p:cNvPr>
          <p:cNvSpPr/>
          <p:nvPr/>
        </p:nvSpPr>
        <p:spPr>
          <a:xfrm>
            <a:off x="446100" y="415836"/>
            <a:ext cx="11403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" sz="3200" dirty="0">
                <a:solidFill>
                  <a:schemeClr val="bg1"/>
                </a:solidFill>
                <a:latin typeface="Montserrat" pitchFamily="2" charset="77"/>
              </a:rPr>
              <a:t>O que é controle de versão e versionamento?</a:t>
            </a:r>
            <a:endParaRPr lang="en-US" sz="3200" dirty="0">
              <a:solidFill>
                <a:schemeClr val="bg1"/>
              </a:solidFill>
              <a:latin typeface="Montserrat" pitchFamily="2" charset="77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B7D97BD-1ABB-D24D-8663-48A6AC42C175}"/>
              </a:ext>
            </a:extLst>
          </p:cNvPr>
          <p:cNvSpPr/>
          <p:nvPr/>
        </p:nvSpPr>
        <p:spPr>
          <a:xfrm>
            <a:off x="674700" y="1028993"/>
            <a:ext cx="4824400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" sz="2800" dirty="0">
                <a:latin typeface="Montserrat" pitchFamily="2" charset="77"/>
              </a:rPr>
              <a:t>“O controle de versão é um sistema que registra as mudanças feitas em um arquivo ou um conjunto de arquivos ao longo do tempo de forma que você possa recuperar versões específicas.”</a:t>
            </a:r>
            <a:endParaRPr lang="en-US" sz="2800" dirty="0">
              <a:latin typeface="Montserrat" pitchFamily="2" charset="77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D98B744-1486-6044-AEA0-BDC3A37994B6}"/>
              </a:ext>
            </a:extLst>
          </p:cNvPr>
          <p:cNvSpPr/>
          <p:nvPr/>
        </p:nvSpPr>
        <p:spPr>
          <a:xfrm>
            <a:off x="6350000" y="997922"/>
            <a:ext cx="5499100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" sz="2800" dirty="0">
                <a:latin typeface="Montserrat" pitchFamily="2" charset="77"/>
              </a:rPr>
              <a:t>“O versionamento de uma aplicação tem como foco principal documentar as inclusões, alterações ou até mesmo exclusões de funcionalidades, sabendo exatamente quando uma mudança foi realizada.”</a:t>
            </a:r>
            <a:endParaRPr lang="en-US" sz="2800" dirty="0">
              <a:latin typeface="Montserrat" pitchFamily="2" charset="77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390CD2D-9A06-4945-B92A-677A26D9F1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5650" y="4457700"/>
            <a:ext cx="5029200" cy="222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636332"/>
      </p:ext>
    </p:extLst>
  </p:cSld>
  <p:clrMapOvr>
    <a:masterClrMapping/>
  </p:clrMapOvr>
  <p:transition>
    <p:fade thruBlk="1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F817BBA-DE66-4041-8147-676017ED6C41}"/>
              </a:ext>
            </a:extLst>
          </p:cNvPr>
          <p:cNvSpPr/>
          <p:nvPr/>
        </p:nvSpPr>
        <p:spPr>
          <a:xfrm>
            <a:off x="6096000" y="2887979"/>
            <a:ext cx="6005500" cy="21996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200000"/>
              </a:lnSpc>
              <a:buFont typeface="Wingdings" pitchFamily="2" charset="2"/>
              <a:buChar char="§"/>
            </a:pPr>
            <a:r>
              <a:rPr lang="pt" sz="2400" dirty="0">
                <a:solidFill>
                  <a:schemeClr val="bg1"/>
                </a:solidFill>
                <a:latin typeface="Montserrat" pitchFamily="2" charset="77"/>
              </a:rPr>
              <a:t>Criado em 2005</a:t>
            </a:r>
          </a:p>
          <a:p>
            <a:pPr marL="457200" indent="-457200">
              <a:lnSpc>
                <a:spcPct val="200000"/>
              </a:lnSpc>
              <a:buFont typeface="Wingdings" pitchFamily="2" charset="2"/>
              <a:buChar char="§"/>
            </a:pPr>
            <a:r>
              <a:rPr lang="pt" sz="2400" dirty="0">
                <a:solidFill>
                  <a:schemeClr val="bg1"/>
                </a:solidFill>
                <a:latin typeface="Montserrat" pitchFamily="2" charset="77"/>
              </a:rPr>
              <a:t>Linus Torvalds</a:t>
            </a:r>
          </a:p>
          <a:p>
            <a:pPr marL="457200" indent="-457200">
              <a:lnSpc>
                <a:spcPct val="200000"/>
              </a:lnSpc>
              <a:buFont typeface="Wingdings" pitchFamily="2" charset="2"/>
              <a:buChar char="§"/>
            </a:pPr>
            <a:r>
              <a:rPr lang="pt" sz="2400" dirty="0">
                <a:solidFill>
                  <a:schemeClr val="bg1"/>
                </a:solidFill>
                <a:latin typeface="Montserrat" pitchFamily="2" charset="77"/>
              </a:rPr>
              <a:t>Desenvolvimento </a:t>
            </a:r>
            <a:r>
              <a:rPr lang="pt" sz="2400" dirty="0" err="1">
                <a:solidFill>
                  <a:schemeClr val="bg1"/>
                </a:solidFill>
                <a:latin typeface="Montserrat" pitchFamily="2" charset="77"/>
              </a:rPr>
              <a:t>kernel</a:t>
            </a:r>
            <a:r>
              <a:rPr lang="pt" sz="2400" dirty="0">
                <a:solidFill>
                  <a:schemeClr val="bg1"/>
                </a:solidFill>
                <a:latin typeface="Montserrat" pitchFamily="2" charset="77"/>
              </a:rPr>
              <a:t> do Linux</a:t>
            </a:r>
          </a:p>
        </p:txBody>
      </p:sp>
      <p:pic>
        <p:nvPicPr>
          <p:cNvPr id="6" name="Picture 5" descr="A person wearing a suit and tie talking on a cell phone&#10;&#10;Description automatically generated">
            <a:extLst>
              <a:ext uri="{FF2B5EF4-FFF2-40B4-BE49-F238E27FC236}">
                <a16:creationId xmlns:a16="http://schemas.microsoft.com/office/drawing/2014/main" id="{1E7056B5-0DE8-B24C-91CB-8ECC556047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873" y="2490435"/>
            <a:ext cx="5309145" cy="353943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EC49262-2503-A84D-9D79-6C71EC725925}"/>
              </a:ext>
            </a:extLst>
          </p:cNvPr>
          <p:cNvSpPr/>
          <p:nvPr/>
        </p:nvSpPr>
        <p:spPr>
          <a:xfrm>
            <a:off x="679449" y="1172452"/>
            <a:ext cx="11264901" cy="8296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600" b="1" dirty="0">
                <a:solidFill>
                  <a:schemeClr val="bg1"/>
                </a:solidFill>
                <a:latin typeface="Montserrat SemiBold" pitchFamily="2" charset="77"/>
              </a:rPr>
              <a:t>Um </a:t>
            </a:r>
            <a:r>
              <a:rPr lang="en-US" sz="3600" b="1" dirty="0" err="1">
                <a:solidFill>
                  <a:schemeClr val="bg1"/>
                </a:solidFill>
                <a:latin typeface="Montserrat SemiBold" pitchFamily="2" charset="77"/>
              </a:rPr>
              <a:t>pouco</a:t>
            </a:r>
            <a:r>
              <a:rPr lang="en-US" sz="3600" b="1" dirty="0">
                <a:solidFill>
                  <a:schemeClr val="bg1"/>
                </a:solidFill>
                <a:latin typeface="Montserrat SemiBold" pitchFamily="2" charset="77"/>
              </a:rPr>
              <a:t> de </a:t>
            </a:r>
            <a:r>
              <a:rPr lang="en-US" sz="3600" b="1" dirty="0" err="1">
                <a:solidFill>
                  <a:schemeClr val="bg1"/>
                </a:solidFill>
                <a:latin typeface="Montserrat SemiBold" pitchFamily="2" charset="77"/>
              </a:rPr>
              <a:t>história</a:t>
            </a:r>
            <a:endParaRPr lang="en-US" sz="3600" b="1" dirty="0">
              <a:solidFill>
                <a:schemeClr val="bg1"/>
              </a:solidFill>
              <a:latin typeface="Montserrat SemiBold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3389453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B8F45FF-DA61-E241-8B53-73DF081E99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644" y="431800"/>
            <a:ext cx="10656711" cy="599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3154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>
            <a:spLocks noGrp="1"/>
          </p:cNvSpPr>
          <p:nvPr>
            <p:ph type="ctrTitle"/>
          </p:nvPr>
        </p:nvSpPr>
        <p:spPr>
          <a:xfrm>
            <a:off x="2089775" y="2111125"/>
            <a:ext cx="6009300" cy="154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dirty="0">
                <a:solidFill>
                  <a:srgbClr val="FFC800"/>
                </a:solidFill>
              </a:rPr>
              <a:t>.</a:t>
            </a:r>
            <a:endParaRPr dirty="0">
              <a:solidFill>
                <a:srgbClr val="FFC800"/>
              </a:solidFill>
            </a:endParaRPr>
          </a:p>
          <a:p>
            <a:r>
              <a:rPr lang="en" dirty="0"/>
              <a:t>O que </a:t>
            </a:r>
            <a:r>
              <a:rPr lang="en" dirty="0" err="1"/>
              <a:t>eu</a:t>
            </a:r>
            <a:r>
              <a:rPr lang="en" dirty="0"/>
              <a:t> </a:t>
            </a:r>
            <a:r>
              <a:rPr lang="en" dirty="0" err="1"/>
              <a:t>posso</a:t>
            </a:r>
            <a:r>
              <a:rPr lang="en" dirty="0"/>
              <a:t> </a:t>
            </a:r>
            <a:r>
              <a:rPr lang="en" dirty="0" err="1"/>
              <a:t>fazer</a:t>
            </a:r>
            <a:r>
              <a:rPr lang="en" dirty="0"/>
              <a:t> com o GIT se </a:t>
            </a:r>
            <a:r>
              <a:rPr lang="en" dirty="0" err="1"/>
              <a:t>não</a:t>
            </a:r>
            <a:r>
              <a:rPr lang="en" dirty="0"/>
              <a:t> </a:t>
            </a:r>
            <a:r>
              <a:rPr lang="en" dirty="0" err="1"/>
              <a:t>sou</a:t>
            </a:r>
            <a:r>
              <a:rPr lang="en" dirty="0"/>
              <a:t> DEV?</a:t>
            </a:r>
            <a:endParaRPr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E02317D-E07F-4140-B87E-9C99FF0297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1951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49C7A30-C8EA-A940-8D9F-4240A5B45BC7}"/>
              </a:ext>
            </a:extLst>
          </p:cNvPr>
          <p:cNvSpPr/>
          <p:nvPr/>
        </p:nvSpPr>
        <p:spPr>
          <a:xfrm>
            <a:off x="845350" y="469824"/>
            <a:ext cx="10501300" cy="59183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Wingdings" pitchFamily="2" charset="2"/>
              <a:buChar char="§"/>
            </a:pPr>
            <a:r>
              <a:rPr lang="pt" sz="3200" dirty="0">
                <a:solidFill>
                  <a:schemeClr val="bg1"/>
                </a:solidFill>
                <a:latin typeface="Montserrat" pitchFamily="2" charset="77"/>
              </a:rPr>
              <a:t>Controlar seus scripts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§"/>
            </a:pPr>
            <a:r>
              <a:rPr lang="pt" sz="3200" dirty="0">
                <a:solidFill>
                  <a:schemeClr val="bg1"/>
                </a:solidFill>
                <a:latin typeface="Montserrat" pitchFamily="2" charset="77"/>
              </a:rPr>
              <a:t>Controlar arquivos de configuração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§"/>
            </a:pPr>
            <a:r>
              <a:rPr lang="pt" sz="3200" dirty="0">
                <a:solidFill>
                  <a:schemeClr val="bg1"/>
                </a:solidFill>
                <a:latin typeface="Montserrat" pitchFamily="2" charset="77"/>
              </a:rPr>
              <a:t>Controlar suas notas 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§"/>
            </a:pPr>
            <a:r>
              <a:rPr lang="pt" sz="3200" dirty="0">
                <a:solidFill>
                  <a:schemeClr val="bg1"/>
                </a:solidFill>
                <a:latin typeface="Montserrat" pitchFamily="2" charset="77"/>
              </a:rPr>
              <a:t>Documentação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§"/>
            </a:pPr>
            <a:r>
              <a:rPr lang="pt" sz="3200" dirty="0" err="1">
                <a:solidFill>
                  <a:schemeClr val="bg1"/>
                </a:solidFill>
                <a:latin typeface="Montserrat" pitchFamily="2" charset="77"/>
              </a:rPr>
              <a:t>Versionar</a:t>
            </a:r>
            <a:r>
              <a:rPr lang="pt" sz="3200" dirty="0">
                <a:solidFill>
                  <a:schemeClr val="bg1"/>
                </a:solidFill>
                <a:latin typeface="Montserrat" pitchFamily="2" charset="77"/>
              </a:rPr>
              <a:t> o seu </a:t>
            </a:r>
            <a:r>
              <a:rPr lang="en-US" sz="3200" dirty="0" err="1">
                <a:solidFill>
                  <a:schemeClr val="bg1"/>
                </a:solidFill>
                <a:latin typeface="Montserrat" pitchFamily="2" charset="77"/>
              </a:rPr>
              <a:t>currículo</a:t>
            </a:r>
            <a:endParaRPr lang="en-US" sz="3200" dirty="0">
              <a:solidFill>
                <a:schemeClr val="bg1"/>
              </a:solidFill>
              <a:latin typeface="Montserrat" pitchFamily="2" charset="77"/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3200" dirty="0">
                <a:solidFill>
                  <a:schemeClr val="bg1"/>
                </a:solidFill>
                <a:latin typeface="Montserrat" pitchFamily="2" charset="77"/>
              </a:rPr>
              <a:t>Ter </a:t>
            </a:r>
            <a:r>
              <a:rPr lang="en-US" sz="3200" dirty="0" err="1">
                <a:solidFill>
                  <a:schemeClr val="bg1"/>
                </a:solidFill>
                <a:latin typeface="Montserrat" pitchFamily="2" charset="77"/>
              </a:rPr>
              <a:t>seu</a:t>
            </a:r>
            <a:r>
              <a:rPr lang="en-US" sz="3200" dirty="0">
                <a:solidFill>
                  <a:schemeClr val="bg1"/>
                </a:solidFill>
                <a:latin typeface="Montserrat" pitchFamily="2" charset="77"/>
              </a:rPr>
              <a:t> portfolio </a:t>
            </a:r>
            <a:r>
              <a:rPr lang="en-US" sz="3200" dirty="0" err="1">
                <a:solidFill>
                  <a:schemeClr val="bg1"/>
                </a:solidFill>
                <a:latin typeface="Montserrat" pitchFamily="2" charset="77"/>
              </a:rPr>
              <a:t>na</a:t>
            </a:r>
            <a:r>
              <a:rPr lang="en-US" sz="3200" dirty="0">
                <a:solidFill>
                  <a:schemeClr val="bg1"/>
                </a:solidFill>
                <a:latin typeface="Montserrat" pitchFamily="2" charset="77"/>
              </a:rPr>
              <a:t> internet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3200" dirty="0">
                <a:solidFill>
                  <a:schemeClr val="bg1"/>
                </a:solidFill>
                <a:latin typeface="Montserrat" pitchFamily="2" charset="77"/>
              </a:rPr>
              <a:t>Backup </a:t>
            </a:r>
            <a:r>
              <a:rPr lang="en-US" sz="3200" dirty="0" err="1">
                <a:solidFill>
                  <a:schemeClr val="bg1"/>
                </a:solidFill>
                <a:latin typeface="Montserrat" pitchFamily="2" charset="77"/>
              </a:rPr>
              <a:t>versionado</a:t>
            </a:r>
            <a:r>
              <a:rPr lang="en-US" sz="3200" dirty="0">
                <a:solidFill>
                  <a:schemeClr val="bg1"/>
                </a:solidFill>
                <a:latin typeface="Montserrat" pitchFamily="2" charset="77"/>
              </a:rPr>
              <a:t> dos </a:t>
            </a:r>
            <a:r>
              <a:rPr lang="en-US" sz="3200" dirty="0" err="1">
                <a:solidFill>
                  <a:schemeClr val="bg1"/>
                </a:solidFill>
                <a:latin typeface="Montserrat" pitchFamily="2" charset="77"/>
              </a:rPr>
              <a:t>seus</a:t>
            </a:r>
            <a:r>
              <a:rPr lang="en-US" sz="3200" dirty="0">
                <a:solidFill>
                  <a:schemeClr val="bg1"/>
                </a:solidFill>
                <a:latin typeface="Montserrat" pitchFamily="2" charset="77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Montserrat" pitchFamily="2" charset="77"/>
              </a:rPr>
              <a:t>arquivos</a:t>
            </a:r>
            <a:endParaRPr lang="en-US" sz="3200" dirty="0">
              <a:solidFill>
                <a:schemeClr val="bg1"/>
              </a:solidFill>
              <a:latin typeface="Montserrat" pitchFamily="2" charset="77"/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3200" dirty="0">
                <a:solidFill>
                  <a:schemeClr val="bg1"/>
                </a:solidFill>
                <a:latin typeface="Montserrat" pitchFamily="2" charset="77"/>
              </a:rPr>
              <a:t>E </a:t>
            </a:r>
            <a:r>
              <a:rPr lang="en-US" sz="3200" dirty="0" err="1">
                <a:solidFill>
                  <a:schemeClr val="bg1"/>
                </a:solidFill>
                <a:latin typeface="Montserrat" pitchFamily="2" charset="77"/>
              </a:rPr>
              <a:t>muito</a:t>
            </a:r>
            <a:r>
              <a:rPr lang="en-US" sz="3200" dirty="0">
                <a:solidFill>
                  <a:schemeClr val="bg1"/>
                </a:solidFill>
                <a:latin typeface="Montserrat" pitchFamily="2" charset="77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Montserrat" pitchFamily="2" charset="77"/>
              </a:rPr>
              <a:t>mais</a:t>
            </a:r>
            <a:r>
              <a:rPr lang="en-US" sz="3200" dirty="0">
                <a:solidFill>
                  <a:schemeClr val="bg1"/>
                </a:solidFill>
                <a:latin typeface="Montserrat" pitchFamily="2" charset="77"/>
              </a:rPr>
              <a:t>, </a:t>
            </a:r>
            <a:r>
              <a:rPr lang="en-US" sz="3200" dirty="0" err="1">
                <a:solidFill>
                  <a:schemeClr val="bg1"/>
                </a:solidFill>
                <a:latin typeface="Montserrat" pitchFamily="2" charset="77"/>
              </a:rPr>
              <a:t>sua</a:t>
            </a:r>
            <a:r>
              <a:rPr lang="en-US" sz="3200" dirty="0">
                <a:solidFill>
                  <a:schemeClr val="bg1"/>
                </a:solidFill>
                <a:latin typeface="Montserrat" pitchFamily="2" charset="77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Montserrat" pitchFamily="2" charset="77"/>
              </a:rPr>
              <a:t>imaginação</a:t>
            </a:r>
            <a:r>
              <a:rPr lang="en-US" sz="3200" dirty="0">
                <a:solidFill>
                  <a:schemeClr val="bg1"/>
                </a:solidFill>
                <a:latin typeface="Montserrat" pitchFamily="2" charset="77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Montserrat" pitchFamily="2" charset="77"/>
              </a:rPr>
              <a:t>é</a:t>
            </a:r>
            <a:r>
              <a:rPr lang="en-US" sz="3200" dirty="0">
                <a:solidFill>
                  <a:schemeClr val="bg1"/>
                </a:solidFill>
                <a:latin typeface="Montserrat" pitchFamily="2" charset="77"/>
              </a:rPr>
              <a:t> o </a:t>
            </a:r>
            <a:r>
              <a:rPr lang="en-US" sz="3200" dirty="0" err="1">
                <a:solidFill>
                  <a:schemeClr val="bg1"/>
                </a:solidFill>
                <a:latin typeface="Montserrat" pitchFamily="2" charset="77"/>
              </a:rPr>
              <a:t>limite</a:t>
            </a:r>
            <a:endParaRPr lang="en-US" sz="3200" dirty="0">
              <a:solidFill>
                <a:schemeClr val="bg1"/>
              </a:solidFill>
              <a:latin typeface="Montserrat" pitchFamily="2" charset="7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92A808-056C-5141-B014-E2FA9213A5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0483" y="2029217"/>
            <a:ext cx="5291517" cy="3414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6669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and white sign&#10;&#10;Description automatically generated">
            <a:extLst>
              <a:ext uri="{FF2B5EF4-FFF2-40B4-BE49-F238E27FC236}">
                <a16:creationId xmlns:a16="http://schemas.microsoft.com/office/drawing/2014/main" id="{31D1F7DA-38B9-CD4B-A083-310D1B87E8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4925" y="927099"/>
            <a:ext cx="7042150" cy="35210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4E28A38-15C6-2140-BB70-F1DCD8E597B6}"/>
              </a:ext>
            </a:extLst>
          </p:cNvPr>
          <p:cNvSpPr txBox="1"/>
          <p:nvPr/>
        </p:nvSpPr>
        <p:spPr>
          <a:xfrm>
            <a:off x="323850" y="4699000"/>
            <a:ext cx="115443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Montserrat" pitchFamily="2" charset="77"/>
              </a:rPr>
              <a:t>NÃO COLOQUE SENHAS OU INFORMAÇÕES CONFIDENCIAIS EM UM REPO PÚBLICO</a:t>
            </a:r>
          </a:p>
        </p:txBody>
      </p:sp>
    </p:spTree>
    <p:extLst>
      <p:ext uri="{BB962C8B-B14F-4D97-AF65-F5344CB8AC3E}">
        <p14:creationId xmlns:p14="http://schemas.microsoft.com/office/powerpoint/2010/main" val="20215925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>
            <a:spLocks noGrp="1"/>
          </p:cNvSpPr>
          <p:nvPr>
            <p:ph type="ctrTitle" idx="4294967295"/>
          </p:nvPr>
        </p:nvSpPr>
        <p:spPr>
          <a:xfrm>
            <a:off x="3505200" y="670200"/>
            <a:ext cx="6047100" cy="171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9600" dirty="0" err="1"/>
              <a:t>Olá</a:t>
            </a:r>
            <a:r>
              <a:rPr lang="en" sz="9600" dirty="0"/>
              <a:t>!</a:t>
            </a:r>
            <a:endParaRPr sz="9600" dirty="0"/>
          </a:p>
        </p:txBody>
      </p:sp>
      <p:sp>
        <p:nvSpPr>
          <p:cNvPr id="91" name="Shape 91"/>
          <p:cNvSpPr txBox="1">
            <a:spLocks noGrp="1"/>
          </p:cNvSpPr>
          <p:nvPr>
            <p:ph type="subTitle" idx="4294967295"/>
          </p:nvPr>
        </p:nvSpPr>
        <p:spPr>
          <a:xfrm>
            <a:off x="3550375" y="2186550"/>
            <a:ext cx="6001800" cy="10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" sz="3600" b="1" dirty="0">
                <a:solidFill>
                  <a:srgbClr val="FFC800"/>
                </a:solidFill>
                <a:latin typeface="Montserrat"/>
                <a:ea typeface="Montserrat"/>
                <a:cs typeface="Montserrat"/>
                <a:sym typeface="Montserrat"/>
              </a:rPr>
              <a:t>Eu </a:t>
            </a:r>
            <a:r>
              <a:rPr lang="en" sz="3600" b="1" dirty="0" err="1">
                <a:solidFill>
                  <a:srgbClr val="FFC800"/>
                </a:solidFill>
                <a:latin typeface="Montserrat"/>
                <a:ea typeface="Montserrat"/>
                <a:cs typeface="Montserrat"/>
                <a:sym typeface="Montserrat"/>
              </a:rPr>
              <a:t>sou</a:t>
            </a:r>
            <a:r>
              <a:rPr lang="en" sz="3600" b="1" dirty="0">
                <a:solidFill>
                  <a:srgbClr val="FFC800"/>
                </a:solidFill>
                <a:latin typeface="Montserrat"/>
                <a:ea typeface="Montserrat"/>
                <a:cs typeface="Montserrat"/>
                <a:sym typeface="Montserrat"/>
              </a:rPr>
              <a:t> o VAL</a:t>
            </a:r>
            <a:endParaRPr sz="3600" b="1" dirty="0">
              <a:solidFill>
                <a:srgbClr val="FFC8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0686D868-4A2B-5944-99E9-3B5A64FF5E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727" y="1116625"/>
            <a:ext cx="2328037" cy="2328037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CF04677D-AA39-BA42-B8D8-EE1FD1357AD4}"/>
              </a:ext>
            </a:extLst>
          </p:cNvPr>
          <p:cNvSpPr txBox="1"/>
          <p:nvPr/>
        </p:nvSpPr>
        <p:spPr>
          <a:xfrm>
            <a:off x="3550250" y="2850352"/>
            <a:ext cx="58240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b="1" cap="all">
                <a:latin typeface="Saira Extra Condensed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all" spc="0" normalizeH="0" baseline="0" noProof="0" dirty="0">
                <a:ln>
                  <a:noFill/>
                </a:ln>
                <a:solidFill>
                  <a:srgbClr val="717074"/>
                </a:solidFill>
                <a:effectLst/>
                <a:uLnTx/>
                <a:uFillTx/>
                <a:latin typeface="Montserrat" pitchFamily="2" charset="77"/>
                <a:cs typeface="Calibri" panose="020F0502020204030204" pitchFamily="34" charset="0"/>
              </a:rPr>
              <a:t>NERD ·  MARIDO ·  PAI da </a:t>
            </a:r>
            <a:r>
              <a:rPr kumimoji="0" lang="en-US" sz="2000" b="0" i="0" u="none" strike="noStrike" kern="1200" cap="all" spc="0" normalizeH="0" baseline="0" noProof="0" dirty="0" err="1">
                <a:ln>
                  <a:noFill/>
                </a:ln>
                <a:solidFill>
                  <a:srgbClr val="717074"/>
                </a:solidFill>
                <a:effectLst/>
                <a:uLnTx/>
                <a:uFillTx/>
                <a:latin typeface="Montserrat" pitchFamily="2" charset="77"/>
                <a:cs typeface="Calibri" panose="020F0502020204030204" pitchFamily="34" charset="0"/>
              </a:rPr>
              <a:t>mari</a:t>
            </a:r>
            <a:r>
              <a:rPr kumimoji="0" lang="en-US" sz="2000" b="0" i="0" u="none" strike="noStrike" kern="1200" cap="all" spc="0" normalizeH="0" baseline="0" noProof="0" dirty="0">
                <a:ln>
                  <a:noFill/>
                </a:ln>
                <a:solidFill>
                  <a:srgbClr val="717074"/>
                </a:solidFill>
                <a:effectLst/>
                <a:uLnTx/>
                <a:uFillTx/>
                <a:latin typeface="Montserrat" pitchFamily="2" charset="77"/>
                <a:cs typeface="Calibri" panose="020F0502020204030204" pitchFamily="34" charset="0"/>
              </a:rPr>
              <a:t> e do </a:t>
            </a:r>
            <a:r>
              <a:rPr kumimoji="0" lang="en-US" sz="2000" b="0" i="0" u="none" strike="noStrike" kern="1200" cap="all" spc="0" normalizeH="0" baseline="0" noProof="0" dirty="0" err="1">
                <a:ln>
                  <a:noFill/>
                </a:ln>
                <a:solidFill>
                  <a:srgbClr val="717074"/>
                </a:solidFill>
                <a:effectLst/>
                <a:uLnTx/>
                <a:uFillTx/>
                <a:latin typeface="Montserrat" pitchFamily="2" charset="77"/>
                <a:cs typeface="Calibri" panose="020F0502020204030204" pitchFamily="34" charset="0"/>
              </a:rPr>
              <a:t>joão</a:t>
            </a:r>
            <a:endParaRPr kumimoji="0" lang="en-US" sz="2000" b="0" i="0" u="none" strike="noStrike" kern="1200" cap="all" spc="0" normalizeH="0" baseline="0" noProof="0" dirty="0">
              <a:ln>
                <a:noFill/>
              </a:ln>
              <a:solidFill>
                <a:srgbClr val="717074"/>
              </a:solidFill>
              <a:effectLst/>
              <a:uLnTx/>
              <a:uFillTx/>
              <a:latin typeface="Montserrat" pitchFamily="2" charset="77"/>
              <a:cs typeface="Calibri" panose="020F050202020403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6BB6058-70AA-9742-8B4A-F263D710EB12}"/>
              </a:ext>
            </a:extLst>
          </p:cNvPr>
          <p:cNvSpPr txBox="1"/>
          <p:nvPr/>
        </p:nvSpPr>
        <p:spPr>
          <a:xfrm>
            <a:off x="3550250" y="3204246"/>
            <a:ext cx="691709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u="none" strike="noStrike" kern="1200" cap="all" spc="0" normalizeH="0" baseline="0" noProof="0" dirty="0">
                <a:ln>
                  <a:noFill/>
                </a:ln>
                <a:solidFill>
                  <a:srgbClr val="868E96"/>
                </a:solidFill>
                <a:effectLst/>
                <a:uLnTx/>
                <a:uFillTx/>
                <a:latin typeface="Montserrat Light" pitchFamily="2" charset="77"/>
                <a:cs typeface="Calibri Light" panose="020F0302020204030204" pitchFamily="34" charset="0"/>
              </a:rPr>
              <a:t>BLOGGER · PODCASTER · SPEAKER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u="none" strike="noStrike" kern="1200" cap="all" spc="0" normalizeH="0" baseline="0" noProof="0" dirty="0">
                <a:ln>
                  <a:noFill/>
                </a:ln>
                <a:solidFill>
                  <a:srgbClr val="868E96"/>
                </a:solidFill>
                <a:effectLst/>
                <a:uLnTx/>
                <a:uFillTx/>
                <a:latin typeface="Montserrat Light" pitchFamily="2" charset="77"/>
                <a:cs typeface="Calibri Light" panose="020F0302020204030204" pitchFamily="34" charset="0"/>
              </a:rPr>
              <a:t>COMMUNITY LOVER · RETIRED WEDDING PHOTOGRAPHER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u="none" strike="noStrike" kern="1200" cap="all" spc="0" normalizeH="0" baseline="0" noProof="0" dirty="0">
                <a:ln>
                  <a:noFill/>
                </a:ln>
                <a:solidFill>
                  <a:srgbClr val="868E96"/>
                </a:solidFill>
                <a:effectLst/>
                <a:uLnTx/>
                <a:uFillTx/>
                <a:latin typeface="Montserrat Light" pitchFamily="2" charset="77"/>
                <a:cs typeface="Calibri Light" panose="020F0302020204030204" pitchFamily="34" charset="0"/>
              </a:rPr>
              <a:t>OLDSCHOOL GAMER · BEER MAKER</a:t>
            </a:r>
            <a:endParaRPr kumimoji="0" lang="en-US" sz="1400" u="none" strike="noStrike" kern="1200" cap="none" spc="0" normalizeH="0" baseline="0" noProof="0" dirty="0">
              <a:ln>
                <a:noFill/>
              </a:ln>
              <a:solidFill>
                <a:srgbClr val="717074"/>
              </a:solidFill>
              <a:effectLst/>
              <a:uLnTx/>
              <a:uFillTx/>
              <a:latin typeface="Montserrat Light" pitchFamily="2" charset="77"/>
              <a:cs typeface="Calibri Light" panose="020F0302020204030204" pitchFamily="34" charset="0"/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557D7E6F-F62A-4A49-8F3B-CCD317384B22}"/>
              </a:ext>
            </a:extLst>
          </p:cNvPr>
          <p:cNvGrpSpPr/>
          <p:nvPr/>
        </p:nvGrpSpPr>
        <p:grpSpPr>
          <a:xfrm>
            <a:off x="619965" y="5849571"/>
            <a:ext cx="10952069" cy="393744"/>
            <a:chOff x="543771" y="5441440"/>
            <a:chExt cx="10952069" cy="393744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E08C315B-8F89-FF4C-86F7-ABEB21810BA9}"/>
                </a:ext>
              </a:extLst>
            </p:cNvPr>
            <p:cNvGrpSpPr/>
            <p:nvPr/>
          </p:nvGrpSpPr>
          <p:grpSpPr>
            <a:xfrm>
              <a:off x="543771" y="5465852"/>
              <a:ext cx="4479201" cy="369332"/>
              <a:chOff x="619971" y="5950084"/>
              <a:chExt cx="4479201" cy="369332"/>
            </a:xfrm>
          </p:grpSpPr>
          <p:pic>
            <p:nvPicPr>
              <p:cNvPr id="43" name="Graphic 42">
                <a:extLst>
                  <a:ext uri="{FF2B5EF4-FFF2-40B4-BE49-F238E27FC236}">
                    <a16:creationId xmlns:a16="http://schemas.microsoft.com/office/drawing/2014/main" id="{8A367F35-B9C9-304C-ACB4-16F8E11ADD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19971" y="5959416"/>
                <a:ext cx="407126" cy="360000"/>
              </a:xfrm>
              <a:prstGeom prst="rect">
                <a:avLst/>
              </a:prstGeom>
            </p:spPr>
          </p:pic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0BB82B92-58D3-1C4F-B407-EE1847461EA9}"/>
                  </a:ext>
                </a:extLst>
              </p:cNvPr>
              <p:cNvSpPr txBox="1"/>
              <p:nvPr/>
            </p:nvSpPr>
            <p:spPr>
              <a:xfrm>
                <a:off x="1218634" y="5950084"/>
                <a:ext cx="3880538" cy="369332"/>
              </a:xfrm>
              <a:prstGeom prst="rect">
                <a:avLst/>
              </a:prstGeom>
              <a:noFill/>
            </p:spPr>
            <p:txBody>
              <a:bodyPr vert="horz" wrap="square" rtlCol="0" anchor="ctr" anchorCtr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itchFamily="2" charset="77"/>
                  </a:rPr>
                  <a:t>http://</a:t>
                </a:r>
                <a:r>
                  <a:rPr kumimoji="0" lang="en-US" sz="1800" i="0" u="none" strike="noStrike" kern="1200" cap="none" spc="0" normalizeH="0" baseline="0" noProof="0" dirty="0" err="1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itchFamily="2" charset="77"/>
                  </a:rPr>
                  <a:t>valdecir.me</a:t>
                </a:r>
                <a:endParaRPr kumimoji="0" lang="en-US" sz="1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Montserrat" pitchFamily="2" charset="77"/>
                </a:endParaRPr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30785DFD-9712-5D41-84E5-400CBB30B7C0}"/>
                </a:ext>
              </a:extLst>
            </p:cNvPr>
            <p:cNvGrpSpPr/>
            <p:nvPr/>
          </p:nvGrpSpPr>
          <p:grpSpPr>
            <a:xfrm>
              <a:off x="4341812" y="5446377"/>
              <a:ext cx="4479201" cy="388807"/>
              <a:chOff x="4193459" y="3142786"/>
              <a:chExt cx="3960723" cy="388807"/>
            </a:xfrm>
          </p:grpSpPr>
          <p:pic>
            <p:nvPicPr>
              <p:cNvPr id="41" name="Graphic 40">
                <a:extLst>
                  <a:ext uri="{FF2B5EF4-FFF2-40B4-BE49-F238E27FC236}">
                    <a16:creationId xmlns:a16="http://schemas.microsoft.com/office/drawing/2014/main" id="{DC93FF40-9D50-6640-B4FE-2EDB5EFC51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4193459" y="3142786"/>
                <a:ext cx="360000" cy="360000"/>
              </a:xfrm>
              <a:prstGeom prst="rect">
                <a:avLst/>
              </a:prstGeom>
            </p:spPr>
          </p:pic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589AE773-7D63-214A-BC8E-9A7A6A1882EE}"/>
                  </a:ext>
                </a:extLst>
              </p:cNvPr>
              <p:cNvSpPr txBox="1"/>
              <p:nvPr/>
            </p:nvSpPr>
            <p:spPr>
              <a:xfrm>
                <a:off x="4722825" y="3162261"/>
                <a:ext cx="3431357" cy="369332"/>
              </a:xfrm>
              <a:prstGeom prst="rect">
                <a:avLst/>
              </a:prstGeom>
              <a:noFill/>
            </p:spPr>
            <p:txBody>
              <a:bodyPr vert="horz" wrap="square" rtlCol="0" anchor="ctr" anchorCtr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@</a:t>
                </a:r>
                <a:r>
                  <a:rPr lang="en-US" dirty="0" err="1">
                    <a:solidFill>
                      <a:schemeClr val="bg1"/>
                    </a:solidFill>
                    <a:latin typeface="Montserrat" pitchFamily="2" charset="77"/>
                  </a:rPr>
                  <a:t>homelaber</a:t>
                </a:r>
                <a:endParaRPr lang="en-US" dirty="0">
                  <a:solidFill>
                    <a:schemeClr val="bg1"/>
                  </a:solidFill>
                  <a:latin typeface="Montserrat" pitchFamily="2" charset="77"/>
                </a:endParaRPr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7929903E-7DE9-7641-8A90-94570FB51636}"/>
                </a:ext>
              </a:extLst>
            </p:cNvPr>
            <p:cNvGrpSpPr/>
            <p:nvPr/>
          </p:nvGrpSpPr>
          <p:grpSpPr>
            <a:xfrm>
              <a:off x="7016639" y="5441440"/>
              <a:ext cx="4479201" cy="369602"/>
              <a:chOff x="4193459" y="2154170"/>
              <a:chExt cx="3960723" cy="369602"/>
            </a:xfrm>
          </p:grpSpPr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C59FD1C-D49E-7144-8523-1242A53AF744}"/>
                  </a:ext>
                </a:extLst>
              </p:cNvPr>
              <p:cNvSpPr txBox="1"/>
              <p:nvPr/>
            </p:nvSpPr>
            <p:spPr>
              <a:xfrm>
                <a:off x="4722825" y="2154440"/>
                <a:ext cx="3431357" cy="369332"/>
              </a:xfrm>
              <a:prstGeom prst="rect">
                <a:avLst/>
              </a:prstGeom>
              <a:noFill/>
            </p:spPr>
            <p:txBody>
              <a:bodyPr vert="horz" wrap="square" rtlCol="0" anchor="ctr" anchorCtr="0">
                <a:spAutoFit/>
              </a:bodyPr>
              <a:lstStyle/>
              <a:p>
                <a:pPr>
                  <a:defRPr/>
                </a:pPr>
                <a:r>
                  <a:rPr lang="en-US" dirty="0">
                    <a:solidFill>
                      <a:schemeClr val="bg1"/>
                    </a:solidFill>
                    <a:latin typeface="Montserrat" pitchFamily="2" charset="77"/>
                  </a:rPr>
                  <a:t>https://</a:t>
                </a:r>
                <a:r>
                  <a:rPr lang="en-US" dirty="0" err="1">
                    <a:solidFill>
                      <a:schemeClr val="bg1"/>
                    </a:solidFill>
                    <a:latin typeface="Montserrat" pitchFamily="2" charset="77"/>
                  </a:rPr>
                  <a:t>vbrownbagbrasil.com.br</a:t>
                </a:r>
                <a:endParaRPr lang="en-US" dirty="0">
                  <a:solidFill>
                    <a:schemeClr val="bg1"/>
                  </a:solidFill>
                  <a:latin typeface="Montserrat" pitchFamily="2" charset="77"/>
                </a:endParaRPr>
              </a:p>
            </p:txBody>
          </p:sp>
          <p:pic>
            <p:nvPicPr>
              <p:cNvPr id="40" name="Graphic 39">
                <a:extLst>
                  <a:ext uri="{FF2B5EF4-FFF2-40B4-BE49-F238E27FC236}">
                    <a16:creationId xmlns:a16="http://schemas.microsoft.com/office/drawing/2014/main" id="{713AF19A-4A94-3946-877A-8EE23D9E20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4193459" y="2154170"/>
                <a:ext cx="360000" cy="3600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2928321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D5C8295-A431-C145-8245-3954B7C0CF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0033" y="1390650"/>
            <a:ext cx="4152900" cy="40767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EBFF39B-6413-004D-847A-6FD351067B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987" b="96548" l="794" r="95159">
                        <a14:foregroundMark x1="51111" y1="6439" x2="51111" y2="6439"/>
                        <a14:foregroundMark x1="50635" y1="6439" x2="43016" y2="10396"/>
                        <a14:foregroundMark x1="45079" y1="2987" x2="45079" y2="2987"/>
                        <a14:foregroundMark x1="45079" y1="2987" x2="45079" y2="2987"/>
                        <a14:foregroundMark x1="41508" y1="14585" x2="41508" y2="14585"/>
                        <a14:foregroundMark x1="41508" y1="14585" x2="41508" y2="14585"/>
                        <a14:foregroundMark x1="41508" y1="14585" x2="41508" y2="14585"/>
                        <a14:foregroundMark x1="50635" y1="15361" x2="50635" y2="15361"/>
                        <a14:foregroundMark x1="50635" y1="14856" x2="50635" y2="14856"/>
                        <a14:foregroundMark x1="36984" y1="34639" x2="36984" y2="34639"/>
                        <a14:foregroundMark x1="30873" y1="38596" x2="30873" y2="38596"/>
                        <a14:foregroundMark x1="30873" y1="48022" x2="30397" y2="37510"/>
                        <a14:foregroundMark x1="30397" y1="37510" x2="33730" y2="46819"/>
                        <a14:foregroundMark x1="33730" y1="46819" x2="38492" y2="46276"/>
                        <a14:foregroundMark x1="60714" y1="47013" x2="64286" y2="54189"/>
                        <a14:foregroundMark x1="65317" y1="32933" x2="70873" y2="35648"/>
                        <a14:foregroundMark x1="85079" y1="95306" x2="72937" y2="94298"/>
                        <a14:foregroundMark x1="33413" y1="29713" x2="36429" y2="30450"/>
                        <a14:foregroundMark x1="55714" y1="30217" x2="59206" y2="29441"/>
                        <a14:foregroundMark x1="26349" y1="94298" x2="16190" y2="95035"/>
                        <a14:foregroundMark x1="952" y1="96548" x2="952" y2="96548"/>
                        <a14:foregroundMark x1="3492" y1="96276" x2="3492" y2="96276"/>
                        <a14:foregroundMark x1="81032" y1="94298" x2="81032" y2="94298"/>
                        <a14:foregroundMark x1="90159" y1="95035" x2="90159" y2="95035"/>
                        <a14:foregroundMark x1="95159" y1="95539" x2="95159" y2="95539"/>
                        <a14:foregroundMark x1="64286" y1="92087" x2="64286" y2="92087"/>
                        <a14:foregroundMark x1="40476" y1="91815" x2="40476" y2="9181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99067" y="863600"/>
            <a:ext cx="2507683" cy="51308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BD140A6-0A64-4E40-BD99-D033C98C836E}"/>
              </a:ext>
            </a:extLst>
          </p:cNvPr>
          <p:cNvSpPr/>
          <p:nvPr/>
        </p:nvSpPr>
        <p:spPr>
          <a:xfrm>
            <a:off x="3105150" y="1947152"/>
            <a:ext cx="3975100" cy="33226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600" dirty="0" err="1">
                <a:solidFill>
                  <a:schemeClr val="bg1"/>
                </a:solidFill>
                <a:latin typeface="Montserrat" pitchFamily="2" charset="77"/>
              </a:rPr>
              <a:t>Você</a:t>
            </a:r>
            <a:r>
              <a:rPr lang="en-US" sz="3600" dirty="0">
                <a:solidFill>
                  <a:schemeClr val="bg1"/>
                </a:solidFill>
                <a:latin typeface="Montserrat" pitchFamily="2" charset="77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Montserrat" pitchFamily="2" charset="77"/>
              </a:rPr>
              <a:t>pode</a:t>
            </a:r>
            <a:r>
              <a:rPr lang="en-US" sz="3600" dirty="0">
                <a:solidFill>
                  <a:schemeClr val="bg1"/>
                </a:solidFill>
                <a:latin typeface="Montserrat" pitchFamily="2" charset="77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Montserrat" pitchFamily="2" charset="77"/>
              </a:rPr>
              <a:t>trabalhar</a:t>
            </a:r>
            <a:r>
              <a:rPr lang="en-US" sz="3600" dirty="0">
                <a:solidFill>
                  <a:schemeClr val="bg1"/>
                </a:solidFill>
                <a:latin typeface="Montserrat" pitchFamily="2" charset="77"/>
              </a:rPr>
              <a:t> com Git </a:t>
            </a:r>
            <a:r>
              <a:rPr lang="en-US" sz="3600" dirty="0" err="1">
                <a:solidFill>
                  <a:schemeClr val="bg1"/>
                </a:solidFill>
                <a:latin typeface="Montserrat" pitchFamily="2" charset="77"/>
              </a:rPr>
              <a:t>sozinho</a:t>
            </a:r>
            <a:r>
              <a:rPr lang="en-US" sz="3600" dirty="0">
                <a:solidFill>
                  <a:schemeClr val="bg1"/>
                </a:solidFill>
                <a:latin typeface="Montserrat" pitchFamily="2" charset="77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Montserrat" pitchFamily="2" charset="77"/>
              </a:rPr>
              <a:t>ou</a:t>
            </a:r>
            <a:r>
              <a:rPr lang="en-US" sz="3600" dirty="0">
                <a:solidFill>
                  <a:schemeClr val="bg1"/>
                </a:solidFill>
                <a:latin typeface="Montserrat" pitchFamily="2" charset="77"/>
              </a:rPr>
              <a:t> com o </a:t>
            </a:r>
            <a:r>
              <a:rPr lang="en-US" sz="3600" dirty="0" err="1">
                <a:solidFill>
                  <a:schemeClr val="bg1"/>
                </a:solidFill>
                <a:latin typeface="Montserrat" pitchFamily="2" charset="77"/>
              </a:rPr>
              <a:t>seu</a:t>
            </a:r>
            <a:r>
              <a:rPr lang="en-US" sz="3600" dirty="0">
                <a:solidFill>
                  <a:schemeClr val="bg1"/>
                </a:solidFill>
                <a:latin typeface="Montserrat" pitchFamily="2" charset="77"/>
              </a:rPr>
              <a:t> time</a:t>
            </a:r>
          </a:p>
        </p:txBody>
      </p:sp>
    </p:spTree>
    <p:extLst>
      <p:ext uri="{BB962C8B-B14F-4D97-AF65-F5344CB8AC3E}">
        <p14:creationId xmlns:p14="http://schemas.microsoft.com/office/powerpoint/2010/main" val="38731875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727B24F-3510-5B4E-9BB1-CC2C374CB5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9300" y="2882400"/>
            <a:ext cx="10706100" cy="1093200"/>
          </a:xfrm>
          <a:noFill/>
          <a:ln>
            <a:noFill/>
          </a:ln>
        </p:spPr>
        <p:txBody>
          <a:bodyPr spcFirstLastPara="1" wrap="square" lIns="91425" tIns="91425" rIns="91425" bIns="91425" anchor="t" anchorCtr="0"/>
          <a:lstStyle/>
          <a:p>
            <a:pPr marL="38100" indent="0">
              <a:buNone/>
            </a:pPr>
            <a:r>
              <a:rPr lang="pt" sz="4400" dirty="0">
                <a:latin typeface="Montserrat ExtraLight" pitchFamily="2" charset="77"/>
              </a:rPr>
              <a:t>Mas eu posso usar o </a:t>
            </a:r>
            <a:r>
              <a:rPr lang="pt" sz="4400" dirty="0" err="1">
                <a:latin typeface="Montserrat ExtraLight" pitchFamily="2" charset="77"/>
              </a:rPr>
              <a:t>Dropbox</a:t>
            </a:r>
            <a:r>
              <a:rPr lang="pt" sz="4400" dirty="0">
                <a:latin typeface="Montserrat ExtraLight" pitchFamily="2" charset="77"/>
              </a:rPr>
              <a:t>, o Google Drive, o OneDrive, ou uma pasta na rede para armazenar meu código e compartilhá-lo com todos!</a:t>
            </a:r>
            <a:endParaRPr lang="en-US" sz="4400" dirty="0">
              <a:latin typeface="Montserrat ExtraLigh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511713365"/>
      </p:ext>
    </p:extLst>
  </p:cSld>
  <p:clrMapOvr>
    <a:masterClrMapping/>
  </p:clrMapOvr>
  <p:transition>
    <p:fade thruBlk="1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7551691-947A-F647-9D31-9F3F8F1A74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8363" y="1425918"/>
            <a:ext cx="4530436" cy="123525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3919D88-8866-CB43-AC93-8DD8F288F6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163" y="2553576"/>
            <a:ext cx="5444836" cy="171609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65FEE63-8340-9141-A5CD-59C487B2FA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7526" y="3913006"/>
            <a:ext cx="3906981" cy="12765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E0A0182-4BA4-0447-B990-8E98149AAA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0526" y="1096761"/>
            <a:ext cx="4629727" cy="4629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0C0B8C5-EFB5-5246-86D6-5025B05C8D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5999" y="2517092"/>
            <a:ext cx="5338731" cy="2228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453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DA78E25-98AA-CD4E-9AF2-0E3D3185537B}"/>
              </a:ext>
            </a:extLst>
          </p:cNvPr>
          <p:cNvSpPr/>
          <p:nvPr/>
        </p:nvSpPr>
        <p:spPr>
          <a:xfrm>
            <a:off x="3048000" y="2413338"/>
            <a:ext cx="6096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err="1"/>
              <a:t>Isso</a:t>
            </a:r>
            <a:r>
              <a:rPr lang="en-US" dirty="0"/>
              <a:t> </a:t>
            </a:r>
            <a:r>
              <a:rPr lang="en-US" dirty="0" err="1"/>
              <a:t>é</a:t>
            </a:r>
            <a:r>
              <a:rPr lang="en-US" dirty="0"/>
              <a:t> </a:t>
            </a:r>
            <a:r>
              <a:rPr lang="en-US" dirty="0" err="1"/>
              <a:t>verdade</a:t>
            </a:r>
            <a:r>
              <a:rPr lang="en-US" dirty="0"/>
              <a:t>. Mas, </a:t>
            </a:r>
            <a:r>
              <a:rPr lang="en-US" dirty="0" err="1"/>
              <a:t>novamente</a:t>
            </a:r>
            <a:r>
              <a:rPr lang="en-US" dirty="0"/>
              <a:t>,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você</a:t>
            </a:r>
            <a:r>
              <a:rPr lang="en-US" dirty="0"/>
              <a:t> </a:t>
            </a:r>
            <a:r>
              <a:rPr lang="en-US" dirty="0" err="1"/>
              <a:t>pode</a:t>
            </a:r>
            <a:r>
              <a:rPr lang="en-US" dirty="0"/>
              <a:t> saber com </a:t>
            </a:r>
            <a:r>
              <a:rPr lang="en-US" dirty="0" err="1"/>
              <a:t>certeza</a:t>
            </a:r>
            <a:r>
              <a:rPr lang="en-US" dirty="0"/>
              <a:t> </a:t>
            </a:r>
            <a:r>
              <a:rPr lang="en-US" dirty="0" err="1"/>
              <a:t>qual</a:t>
            </a:r>
            <a:r>
              <a:rPr lang="en-US" dirty="0"/>
              <a:t> </a:t>
            </a:r>
            <a:r>
              <a:rPr lang="en-US" dirty="0" err="1"/>
              <a:t>versão</a:t>
            </a:r>
            <a:r>
              <a:rPr lang="en-US" dirty="0"/>
              <a:t> do </a:t>
            </a:r>
            <a:r>
              <a:rPr lang="en-US" dirty="0" err="1"/>
              <a:t>código</a:t>
            </a:r>
            <a:r>
              <a:rPr lang="en-US" dirty="0"/>
              <a:t> </a:t>
            </a:r>
            <a:r>
              <a:rPr lang="en-US" dirty="0" err="1"/>
              <a:t>é</a:t>
            </a:r>
            <a:r>
              <a:rPr lang="en-US" dirty="0"/>
              <a:t> a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recente</a:t>
            </a:r>
            <a:r>
              <a:rPr lang="en-US" dirty="0"/>
              <a:t>? E se </a:t>
            </a:r>
            <a:r>
              <a:rPr lang="en-US" dirty="0" err="1"/>
              <a:t>seu</a:t>
            </a:r>
            <a:r>
              <a:rPr lang="en-US" dirty="0"/>
              <a:t> amigo </a:t>
            </a:r>
            <a:r>
              <a:rPr lang="en-US" dirty="0" err="1"/>
              <a:t>quiser</a:t>
            </a:r>
            <a:r>
              <a:rPr lang="en-US" dirty="0"/>
              <a:t> </a:t>
            </a:r>
            <a:r>
              <a:rPr lang="en-US" dirty="0" err="1"/>
              <a:t>mesclar</a:t>
            </a:r>
            <a:r>
              <a:rPr lang="en-US" dirty="0"/>
              <a:t> </a:t>
            </a:r>
            <a:r>
              <a:rPr lang="en-US" dirty="0" err="1"/>
              <a:t>seu</a:t>
            </a:r>
            <a:r>
              <a:rPr lang="en-US" dirty="0"/>
              <a:t> </a:t>
            </a:r>
            <a:r>
              <a:rPr lang="en-US" dirty="0" err="1"/>
              <a:t>código</a:t>
            </a:r>
            <a:r>
              <a:rPr lang="en-US" dirty="0"/>
              <a:t> com a </a:t>
            </a:r>
            <a:r>
              <a:rPr lang="en-US" dirty="0" err="1"/>
              <a:t>versão</a:t>
            </a:r>
            <a:r>
              <a:rPr lang="en-US" dirty="0"/>
              <a:t> dele no </a:t>
            </a:r>
            <a:r>
              <a:rPr lang="en-US" dirty="0" err="1"/>
              <a:t>mesmo</a:t>
            </a:r>
            <a:r>
              <a:rPr lang="en-US" dirty="0"/>
              <a:t> </a:t>
            </a:r>
            <a:r>
              <a:rPr lang="en-US" dirty="0" err="1"/>
              <a:t>arquivo</a:t>
            </a:r>
            <a:r>
              <a:rPr lang="en-US" dirty="0"/>
              <a:t>, </a:t>
            </a:r>
            <a:r>
              <a:rPr lang="en-US" dirty="0" err="1"/>
              <a:t>você</a:t>
            </a:r>
            <a:r>
              <a:rPr lang="en-US" dirty="0"/>
              <a:t> </a:t>
            </a:r>
            <a:r>
              <a:rPr lang="en-US" dirty="0" err="1"/>
              <a:t>gostaria</a:t>
            </a:r>
            <a:r>
              <a:rPr lang="en-US" dirty="0"/>
              <a:t> de </a:t>
            </a:r>
            <a:r>
              <a:rPr lang="en-US" dirty="0" err="1"/>
              <a:t>ir</a:t>
            </a:r>
            <a:r>
              <a:rPr lang="en-US" dirty="0"/>
              <a:t> </a:t>
            </a:r>
            <a:r>
              <a:rPr lang="en-US" dirty="0" err="1"/>
              <a:t>linha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linha</a:t>
            </a:r>
            <a:r>
              <a:rPr lang="en-US" dirty="0"/>
              <a:t> para </a:t>
            </a:r>
            <a:r>
              <a:rPr lang="en-US" dirty="0" err="1"/>
              <a:t>ver</a:t>
            </a:r>
            <a:r>
              <a:rPr lang="en-US" dirty="0"/>
              <a:t> </a:t>
            </a:r>
            <a:r>
              <a:rPr lang="en-US" dirty="0" err="1"/>
              <a:t>qual</a:t>
            </a:r>
            <a:r>
              <a:rPr lang="en-US" dirty="0"/>
              <a:t> </a:t>
            </a:r>
            <a:r>
              <a:rPr lang="en-US" dirty="0" err="1"/>
              <a:t>código</a:t>
            </a:r>
            <a:r>
              <a:rPr lang="en-US" dirty="0"/>
              <a:t> </a:t>
            </a:r>
            <a:r>
              <a:rPr lang="en-US" dirty="0" err="1"/>
              <a:t>será</a:t>
            </a:r>
            <a:r>
              <a:rPr lang="en-US" dirty="0"/>
              <a:t> </a:t>
            </a:r>
            <a:r>
              <a:rPr lang="en-US" dirty="0" err="1"/>
              <a:t>mesclado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qual</a:t>
            </a:r>
            <a:r>
              <a:rPr lang="en-US" dirty="0"/>
              <a:t> </a:t>
            </a:r>
            <a:r>
              <a:rPr lang="en-US" dirty="0" err="1"/>
              <a:t>parte</a:t>
            </a:r>
            <a:r>
              <a:rPr lang="en-US" dirty="0"/>
              <a:t> de um </a:t>
            </a:r>
            <a:r>
              <a:rPr lang="en-US" dirty="0" err="1"/>
              <a:t>arquivo</a:t>
            </a:r>
            <a:r>
              <a:rPr lang="en-US" dirty="0"/>
              <a:t>? </a:t>
            </a:r>
            <a:r>
              <a:rPr lang="en-US" dirty="0" err="1"/>
              <a:t>Nós</a:t>
            </a:r>
            <a:r>
              <a:rPr lang="en-US" dirty="0"/>
              <a:t> </a:t>
            </a:r>
            <a:r>
              <a:rPr lang="en-US" dirty="0" err="1"/>
              <a:t>apostamos</a:t>
            </a:r>
            <a:r>
              <a:rPr lang="en-US" dirty="0"/>
              <a:t> que </a:t>
            </a:r>
            <a:r>
              <a:rPr lang="en-US" dirty="0" err="1"/>
              <a:t>você</a:t>
            </a:r>
            <a:r>
              <a:rPr lang="en-US" dirty="0"/>
              <a:t> </a:t>
            </a:r>
            <a:r>
              <a:rPr lang="en-US" dirty="0" err="1"/>
              <a:t>também</a:t>
            </a:r>
            <a:r>
              <a:rPr lang="en-US" dirty="0"/>
              <a:t>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iria</a:t>
            </a:r>
            <a:r>
              <a:rPr lang="en-US" dirty="0"/>
              <a:t> </a:t>
            </a:r>
            <a:r>
              <a:rPr lang="en-US" dirty="0" err="1"/>
              <a:t>começar</a:t>
            </a:r>
            <a:r>
              <a:rPr lang="en-US" dirty="0"/>
              <a:t> a </a:t>
            </a:r>
            <a:r>
              <a:rPr lang="en-US" dirty="0" err="1"/>
              <a:t>usar</a:t>
            </a:r>
            <a:r>
              <a:rPr lang="en-US" dirty="0"/>
              <a:t> </a:t>
            </a:r>
            <a:r>
              <a:rPr lang="en-US" dirty="0" err="1"/>
              <a:t>comandos</a:t>
            </a:r>
            <a:r>
              <a:rPr lang="en-US" dirty="0"/>
              <a:t> </a:t>
            </a:r>
            <a:r>
              <a:rPr lang="en-US" dirty="0" err="1"/>
              <a:t>básicos</a:t>
            </a:r>
            <a:r>
              <a:rPr lang="en-US" dirty="0"/>
              <a:t> do Git.</a:t>
            </a:r>
          </a:p>
        </p:txBody>
      </p:sp>
    </p:spTree>
    <p:extLst>
      <p:ext uri="{BB962C8B-B14F-4D97-AF65-F5344CB8AC3E}">
        <p14:creationId xmlns:p14="http://schemas.microsoft.com/office/powerpoint/2010/main" val="3160309026"/>
      </p:ext>
    </p:extLst>
  </p:cSld>
  <p:clrMapOvr>
    <a:masterClrMapping/>
  </p:clrMapOvr>
  <p:transition>
    <p:fade thruBlk="1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>
            <a:spLocks noGrp="1"/>
          </p:cNvSpPr>
          <p:nvPr>
            <p:ph type="ctrTitle"/>
          </p:nvPr>
        </p:nvSpPr>
        <p:spPr>
          <a:xfrm>
            <a:off x="2089775" y="2111125"/>
            <a:ext cx="6009300" cy="154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dirty="0">
                <a:solidFill>
                  <a:srgbClr val="FFC800"/>
                </a:solidFill>
              </a:rPr>
              <a:t>.</a:t>
            </a:r>
            <a:endParaRPr dirty="0">
              <a:solidFill>
                <a:srgbClr val="FFC800"/>
              </a:solidFill>
            </a:endParaRPr>
          </a:p>
          <a:p>
            <a:r>
              <a:rPr lang="en" dirty="0" err="1"/>
              <a:t>Instalando</a:t>
            </a:r>
            <a:r>
              <a:rPr lang="en" dirty="0"/>
              <a:t> o GIT</a:t>
            </a:r>
            <a:endParaRPr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4AB10A-4479-0744-9414-834AF32D2A8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8567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1676107-56B7-E144-B9FF-503D011068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840" y="1445005"/>
            <a:ext cx="7054204" cy="396798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D1DA268-8082-4042-9ECC-AD79026DAE6C}"/>
              </a:ext>
            </a:extLst>
          </p:cNvPr>
          <p:cNvSpPr/>
          <p:nvPr/>
        </p:nvSpPr>
        <p:spPr>
          <a:xfrm>
            <a:off x="7930707" y="900935"/>
            <a:ext cx="4089398" cy="50561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4400" dirty="0">
                <a:solidFill>
                  <a:schemeClr val="bg1"/>
                </a:solidFill>
                <a:latin typeface="Montserrat" pitchFamily="2" charset="77"/>
              </a:rPr>
              <a:t>Git </a:t>
            </a:r>
            <a:r>
              <a:rPr lang="en-US" sz="4400" dirty="0" err="1">
                <a:solidFill>
                  <a:schemeClr val="bg1"/>
                </a:solidFill>
                <a:latin typeface="Montserrat" pitchFamily="2" charset="77"/>
              </a:rPr>
              <a:t>pode</a:t>
            </a:r>
            <a:r>
              <a:rPr lang="en-US" sz="4400" dirty="0">
                <a:solidFill>
                  <a:schemeClr val="bg1"/>
                </a:solidFill>
                <a:latin typeface="Montserrat" pitchFamily="2" charset="77"/>
              </a:rPr>
              <a:t> </a:t>
            </a:r>
            <a:r>
              <a:rPr lang="en-US" sz="4400" dirty="0" err="1">
                <a:solidFill>
                  <a:schemeClr val="bg1"/>
                </a:solidFill>
                <a:latin typeface="Montserrat" pitchFamily="2" charset="77"/>
              </a:rPr>
              <a:t>ser</a:t>
            </a:r>
            <a:r>
              <a:rPr lang="en-US" sz="4400" dirty="0">
                <a:solidFill>
                  <a:schemeClr val="bg1"/>
                </a:solidFill>
                <a:latin typeface="Montserrat" pitchFamily="2" charset="77"/>
              </a:rPr>
              <a:t> </a:t>
            </a:r>
            <a:r>
              <a:rPr lang="en-US" sz="4400" dirty="0" err="1">
                <a:solidFill>
                  <a:schemeClr val="bg1"/>
                </a:solidFill>
                <a:latin typeface="Montserrat" pitchFamily="2" charset="77"/>
              </a:rPr>
              <a:t>instalado</a:t>
            </a:r>
            <a:r>
              <a:rPr lang="en-US" sz="4400" dirty="0">
                <a:solidFill>
                  <a:schemeClr val="bg1"/>
                </a:solidFill>
                <a:latin typeface="Montserrat" pitchFamily="2" charset="77"/>
              </a:rPr>
              <a:t> no Windows, Linux e MacOS</a:t>
            </a:r>
          </a:p>
        </p:txBody>
      </p:sp>
    </p:spTree>
    <p:extLst>
      <p:ext uri="{BB962C8B-B14F-4D97-AF65-F5344CB8AC3E}">
        <p14:creationId xmlns:p14="http://schemas.microsoft.com/office/powerpoint/2010/main" val="5299375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646B547-2D69-5744-9C3D-B4B2C2B01E66}"/>
              </a:ext>
            </a:extLst>
          </p:cNvPr>
          <p:cNvSpPr/>
          <p:nvPr/>
        </p:nvSpPr>
        <p:spPr>
          <a:xfrm>
            <a:off x="534200" y="1390227"/>
            <a:ext cx="65786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" sz="3200" b="1" dirty="0">
                <a:solidFill>
                  <a:schemeClr val="bg1"/>
                </a:solidFill>
                <a:latin typeface="Montserrat ExtraBold" pitchFamily="2" charset="77"/>
              </a:rPr>
              <a:t>LIVE DEMO</a:t>
            </a:r>
            <a:endParaRPr lang="en-US" sz="3200" b="1" dirty="0">
              <a:solidFill>
                <a:schemeClr val="bg1"/>
              </a:solidFill>
              <a:latin typeface="Montserrat ExtraBold" pitchFamily="2" charset="77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DD3FFED-E95C-7D4D-AEE6-8469283520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9100" y="1892723"/>
            <a:ext cx="7102748" cy="357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2235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7AE8D100-C2B9-AB49-85D5-1E3EA645F987}"/>
              </a:ext>
            </a:extLst>
          </p:cNvPr>
          <p:cNvGrpSpPr/>
          <p:nvPr/>
        </p:nvGrpSpPr>
        <p:grpSpPr>
          <a:xfrm>
            <a:off x="711200" y="332517"/>
            <a:ext cx="8382000" cy="6525483"/>
            <a:chOff x="1905000" y="332517"/>
            <a:chExt cx="8382000" cy="6525483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084C425-7749-C343-AEB0-B079396EB181}"/>
                </a:ext>
              </a:extLst>
            </p:cNvPr>
            <p:cNvSpPr/>
            <p:nvPr/>
          </p:nvSpPr>
          <p:spPr>
            <a:xfrm>
              <a:off x="2235201" y="685800"/>
              <a:ext cx="7721598" cy="48641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Shape 331">
              <a:extLst>
                <a:ext uri="{FF2B5EF4-FFF2-40B4-BE49-F238E27FC236}">
                  <a16:creationId xmlns:a16="http://schemas.microsoft.com/office/drawing/2014/main" id="{DFADF680-BB8A-964A-B10C-0263A565C4B3}"/>
                </a:ext>
              </a:extLst>
            </p:cNvPr>
            <p:cNvSpPr/>
            <p:nvPr/>
          </p:nvSpPr>
          <p:spPr>
            <a:xfrm>
              <a:off x="1905000" y="332517"/>
              <a:ext cx="8382000" cy="6525483"/>
            </a:xfrm>
            <a:custGeom>
              <a:avLst/>
              <a:gdLst/>
              <a:ahLst/>
              <a:cxnLst/>
              <a:rect l="0" t="0" r="0" b="0"/>
              <a:pathLst>
                <a:path w="143434" h="111665" extrusionOk="0">
                  <a:moveTo>
                    <a:pt x="71751" y="2308"/>
                  </a:moveTo>
                  <a:lnTo>
                    <a:pt x="71887" y="2376"/>
                  </a:lnTo>
                  <a:lnTo>
                    <a:pt x="72091" y="2444"/>
                  </a:lnTo>
                  <a:lnTo>
                    <a:pt x="72159" y="2647"/>
                  </a:lnTo>
                  <a:lnTo>
                    <a:pt x="72226" y="2783"/>
                  </a:lnTo>
                  <a:lnTo>
                    <a:pt x="72159" y="2987"/>
                  </a:lnTo>
                  <a:lnTo>
                    <a:pt x="72091" y="3190"/>
                  </a:lnTo>
                  <a:lnTo>
                    <a:pt x="71887" y="3258"/>
                  </a:lnTo>
                  <a:lnTo>
                    <a:pt x="71751" y="3326"/>
                  </a:lnTo>
                  <a:lnTo>
                    <a:pt x="71548" y="3258"/>
                  </a:lnTo>
                  <a:lnTo>
                    <a:pt x="71344" y="3190"/>
                  </a:lnTo>
                  <a:lnTo>
                    <a:pt x="71276" y="2987"/>
                  </a:lnTo>
                  <a:lnTo>
                    <a:pt x="71208" y="2783"/>
                  </a:lnTo>
                  <a:lnTo>
                    <a:pt x="71276" y="2647"/>
                  </a:lnTo>
                  <a:lnTo>
                    <a:pt x="71344" y="2444"/>
                  </a:lnTo>
                  <a:lnTo>
                    <a:pt x="71548" y="2376"/>
                  </a:lnTo>
                  <a:lnTo>
                    <a:pt x="71751" y="2308"/>
                  </a:lnTo>
                  <a:close/>
                  <a:moveTo>
                    <a:pt x="137528" y="5906"/>
                  </a:moveTo>
                  <a:lnTo>
                    <a:pt x="137596" y="5974"/>
                  </a:lnTo>
                  <a:lnTo>
                    <a:pt x="137596" y="89604"/>
                  </a:lnTo>
                  <a:lnTo>
                    <a:pt x="5906" y="89604"/>
                  </a:lnTo>
                  <a:lnTo>
                    <a:pt x="5906" y="5974"/>
                  </a:lnTo>
                  <a:lnTo>
                    <a:pt x="5906" y="5906"/>
                  </a:lnTo>
                  <a:close/>
                  <a:moveTo>
                    <a:pt x="3530" y="0"/>
                  </a:moveTo>
                  <a:lnTo>
                    <a:pt x="3191" y="68"/>
                  </a:lnTo>
                  <a:lnTo>
                    <a:pt x="2444" y="339"/>
                  </a:lnTo>
                  <a:lnTo>
                    <a:pt x="1766" y="679"/>
                  </a:lnTo>
                  <a:lnTo>
                    <a:pt x="1155" y="1154"/>
                  </a:lnTo>
                  <a:lnTo>
                    <a:pt x="679" y="1765"/>
                  </a:lnTo>
                  <a:lnTo>
                    <a:pt x="272" y="2444"/>
                  </a:lnTo>
                  <a:lnTo>
                    <a:pt x="69" y="3190"/>
                  </a:lnTo>
                  <a:lnTo>
                    <a:pt x="1" y="3598"/>
                  </a:lnTo>
                  <a:lnTo>
                    <a:pt x="1" y="4005"/>
                  </a:lnTo>
                  <a:lnTo>
                    <a:pt x="1" y="91572"/>
                  </a:lnTo>
                  <a:lnTo>
                    <a:pt x="1" y="91979"/>
                  </a:lnTo>
                  <a:lnTo>
                    <a:pt x="69" y="92319"/>
                  </a:lnTo>
                  <a:lnTo>
                    <a:pt x="272" y="93065"/>
                  </a:lnTo>
                  <a:lnTo>
                    <a:pt x="679" y="93744"/>
                  </a:lnTo>
                  <a:lnTo>
                    <a:pt x="1155" y="94355"/>
                  </a:lnTo>
                  <a:lnTo>
                    <a:pt x="1766" y="94830"/>
                  </a:lnTo>
                  <a:lnTo>
                    <a:pt x="2444" y="95238"/>
                  </a:lnTo>
                  <a:lnTo>
                    <a:pt x="3191" y="95441"/>
                  </a:lnTo>
                  <a:lnTo>
                    <a:pt x="3530" y="95509"/>
                  </a:lnTo>
                  <a:lnTo>
                    <a:pt x="139904" y="95509"/>
                  </a:lnTo>
                  <a:lnTo>
                    <a:pt x="140311" y="95441"/>
                  </a:lnTo>
                  <a:lnTo>
                    <a:pt x="141058" y="95238"/>
                  </a:lnTo>
                  <a:lnTo>
                    <a:pt x="141737" y="94830"/>
                  </a:lnTo>
                  <a:lnTo>
                    <a:pt x="142280" y="94355"/>
                  </a:lnTo>
                  <a:lnTo>
                    <a:pt x="142755" y="93744"/>
                  </a:lnTo>
                  <a:lnTo>
                    <a:pt x="143162" y="93065"/>
                  </a:lnTo>
                  <a:lnTo>
                    <a:pt x="143366" y="92319"/>
                  </a:lnTo>
                  <a:lnTo>
                    <a:pt x="143434" y="91979"/>
                  </a:lnTo>
                  <a:lnTo>
                    <a:pt x="143434" y="91572"/>
                  </a:lnTo>
                  <a:lnTo>
                    <a:pt x="143434" y="4005"/>
                  </a:lnTo>
                  <a:lnTo>
                    <a:pt x="143434" y="3598"/>
                  </a:lnTo>
                  <a:lnTo>
                    <a:pt x="143366" y="3190"/>
                  </a:lnTo>
                  <a:lnTo>
                    <a:pt x="143162" y="2444"/>
                  </a:lnTo>
                  <a:lnTo>
                    <a:pt x="142755" y="1765"/>
                  </a:lnTo>
                  <a:lnTo>
                    <a:pt x="142280" y="1154"/>
                  </a:lnTo>
                  <a:lnTo>
                    <a:pt x="141737" y="679"/>
                  </a:lnTo>
                  <a:lnTo>
                    <a:pt x="141058" y="339"/>
                  </a:lnTo>
                  <a:lnTo>
                    <a:pt x="140311" y="68"/>
                  </a:lnTo>
                  <a:lnTo>
                    <a:pt x="139904" y="0"/>
                  </a:lnTo>
                  <a:close/>
                  <a:moveTo>
                    <a:pt x="55324" y="95713"/>
                  </a:moveTo>
                  <a:lnTo>
                    <a:pt x="55052" y="98971"/>
                  </a:lnTo>
                  <a:lnTo>
                    <a:pt x="54713" y="102297"/>
                  </a:lnTo>
                  <a:lnTo>
                    <a:pt x="54374" y="105284"/>
                  </a:lnTo>
                  <a:lnTo>
                    <a:pt x="53966" y="107388"/>
                  </a:lnTo>
                  <a:lnTo>
                    <a:pt x="53763" y="108203"/>
                  </a:lnTo>
                  <a:lnTo>
                    <a:pt x="53627" y="108746"/>
                  </a:lnTo>
                  <a:lnTo>
                    <a:pt x="53423" y="109153"/>
                  </a:lnTo>
                  <a:lnTo>
                    <a:pt x="53220" y="109357"/>
                  </a:lnTo>
                  <a:lnTo>
                    <a:pt x="52677" y="109493"/>
                  </a:lnTo>
                  <a:lnTo>
                    <a:pt x="51794" y="109696"/>
                  </a:lnTo>
                  <a:lnTo>
                    <a:pt x="49690" y="110036"/>
                  </a:lnTo>
                  <a:lnTo>
                    <a:pt x="48061" y="110307"/>
                  </a:lnTo>
                  <a:lnTo>
                    <a:pt x="47450" y="110443"/>
                  </a:lnTo>
                  <a:lnTo>
                    <a:pt x="47110" y="110511"/>
                  </a:lnTo>
                  <a:lnTo>
                    <a:pt x="47042" y="110579"/>
                  </a:lnTo>
                  <a:lnTo>
                    <a:pt x="47042" y="110783"/>
                  </a:lnTo>
                  <a:lnTo>
                    <a:pt x="47110" y="110850"/>
                  </a:lnTo>
                  <a:lnTo>
                    <a:pt x="47585" y="110918"/>
                  </a:lnTo>
                  <a:lnTo>
                    <a:pt x="48400" y="110986"/>
                  </a:lnTo>
                  <a:lnTo>
                    <a:pt x="51387" y="111054"/>
                  </a:lnTo>
                  <a:lnTo>
                    <a:pt x="56071" y="111122"/>
                  </a:lnTo>
                  <a:lnTo>
                    <a:pt x="87092" y="111122"/>
                  </a:lnTo>
                  <a:lnTo>
                    <a:pt x="91708" y="111054"/>
                  </a:lnTo>
                  <a:lnTo>
                    <a:pt x="94695" y="110986"/>
                  </a:lnTo>
                  <a:lnTo>
                    <a:pt x="95578" y="110918"/>
                  </a:lnTo>
                  <a:lnTo>
                    <a:pt x="96053" y="110850"/>
                  </a:lnTo>
                  <a:lnTo>
                    <a:pt x="96121" y="110783"/>
                  </a:lnTo>
                  <a:lnTo>
                    <a:pt x="96121" y="110579"/>
                  </a:lnTo>
                  <a:lnTo>
                    <a:pt x="96053" y="110511"/>
                  </a:lnTo>
                  <a:lnTo>
                    <a:pt x="95713" y="110443"/>
                  </a:lnTo>
                  <a:lnTo>
                    <a:pt x="95102" y="110307"/>
                  </a:lnTo>
                  <a:lnTo>
                    <a:pt x="93473" y="110036"/>
                  </a:lnTo>
                  <a:lnTo>
                    <a:pt x="91369" y="109696"/>
                  </a:lnTo>
                  <a:lnTo>
                    <a:pt x="90487" y="109493"/>
                  </a:lnTo>
                  <a:lnTo>
                    <a:pt x="89943" y="109357"/>
                  </a:lnTo>
                  <a:lnTo>
                    <a:pt x="89740" y="109153"/>
                  </a:lnTo>
                  <a:lnTo>
                    <a:pt x="89536" y="108746"/>
                  </a:lnTo>
                  <a:lnTo>
                    <a:pt x="89333" y="108203"/>
                  </a:lnTo>
                  <a:lnTo>
                    <a:pt x="89197" y="107388"/>
                  </a:lnTo>
                  <a:lnTo>
                    <a:pt x="88789" y="105284"/>
                  </a:lnTo>
                  <a:lnTo>
                    <a:pt x="88382" y="102297"/>
                  </a:lnTo>
                  <a:lnTo>
                    <a:pt x="88043" y="98971"/>
                  </a:lnTo>
                  <a:lnTo>
                    <a:pt x="87839" y="95713"/>
                  </a:lnTo>
                  <a:close/>
                  <a:moveTo>
                    <a:pt x="47450" y="111054"/>
                  </a:moveTo>
                  <a:lnTo>
                    <a:pt x="47450" y="111122"/>
                  </a:lnTo>
                  <a:lnTo>
                    <a:pt x="47450" y="111393"/>
                  </a:lnTo>
                  <a:lnTo>
                    <a:pt x="47518" y="111461"/>
                  </a:lnTo>
                  <a:lnTo>
                    <a:pt x="48807" y="111529"/>
                  </a:lnTo>
                  <a:lnTo>
                    <a:pt x="52473" y="111597"/>
                  </a:lnTo>
                  <a:lnTo>
                    <a:pt x="62384" y="111665"/>
                  </a:lnTo>
                  <a:lnTo>
                    <a:pt x="80779" y="111665"/>
                  </a:lnTo>
                  <a:lnTo>
                    <a:pt x="90622" y="111597"/>
                  </a:lnTo>
                  <a:lnTo>
                    <a:pt x="94356" y="111529"/>
                  </a:lnTo>
                  <a:lnTo>
                    <a:pt x="95646" y="111461"/>
                  </a:lnTo>
                  <a:lnTo>
                    <a:pt x="95713" y="111393"/>
                  </a:lnTo>
                  <a:lnTo>
                    <a:pt x="95713" y="111122"/>
                  </a:lnTo>
                  <a:lnTo>
                    <a:pt x="95646" y="111054"/>
                  </a:lnTo>
                  <a:lnTo>
                    <a:pt x="94084" y="111122"/>
                  </a:lnTo>
                  <a:lnTo>
                    <a:pt x="91233" y="111190"/>
                  </a:lnTo>
                  <a:lnTo>
                    <a:pt x="80847" y="111258"/>
                  </a:lnTo>
                  <a:lnTo>
                    <a:pt x="62316" y="111258"/>
                  </a:lnTo>
                  <a:lnTo>
                    <a:pt x="51930" y="111190"/>
                  </a:lnTo>
                  <a:lnTo>
                    <a:pt x="49079" y="111122"/>
                  </a:lnTo>
                  <a:lnTo>
                    <a:pt x="47518" y="111054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D9D9D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pic>
          <p:nvPicPr>
            <p:cNvPr id="11" name="Picture 10" descr="A screenshot of a computer screen&#10;&#10;Description automatically generated">
              <a:extLst>
                <a:ext uri="{FF2B5EF4-FFF2-40B4-BE49-F238E27FC236}">
                  <a16:creationId xmlns:a16="http://schemas.microsoft.com/office/drawing/2014/main" id="{32F82D53-4420-CA42-B9F0-348CB665908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44291" y="685800"/>
              <a:ext cx="7721598" cy="4343399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DAFD785-B79D-4742-B69C-54A1D0385019}"/>
                </a:ext>
              </a:extLst>
            </p:cNvPr>
            <p:cNvSpPr/>
            <p:nvPr/>
          </p:nvSpPr>
          <p:spPr>
            <a:xfrm>
              <a:off x="2866590" y="4420105"/>
              <a:ext cx="6458819" cy="101566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6000" i="1" dirty="0">
                  <a:solidFill>
                    <a:srgbClr val="00B050"/>
                  </a:solidFill>
                  <a:latin typeface="Montserrat ExtraLight" pitchFamily="2" charset="77"/>
                </a:rPr>
                <a:t>$ brew install git</a:t>
              </a:r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280A77F1-64DD-1148-876F-3587CEC4E1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85298" y="1835517"/>
            <a:ext cx="2584588" cy="2584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7136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4E40A44D-D2F4-194D-AE1D-8456DD824B37}"/>
              </a:ext>
            </a:extLst>
          </p:cNvPr>
          <p:cNvGrpSpPr/>
          <p:nvPr/>
        </p:nvGrpSpPr>
        <p:grpSpPr>
          <a:xfrm>
            <a:off x="711200" y="332517"/>
            <a:ext cx="8382000" cy="6525483"/>
            <a:chOff x="711200" y="332517"/>
            <a:chExt cx="8382000" cy="6525483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084C425-7749-C343-AEB0-B079396EB181}"/>
                </a:ext>
              </a:extLst>
            </p:cNvPr>
            <p:cNvSpPr/>
            <p:nvPr/>
          </p:nvSpPr>
          <p:spPr>
            <a:xfrm>
              <a:off x="1041401" y="695761"/>
              <a:ext cx="7721598" cy="48641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Shape 331">
              <a:extLst>
                <a:ext uri="{FF2B5EF4-FFF2-40B4-BE49-F238E27FC236}">
                  <a16:creationId xmlns:a16="http://schemas.microsoft.com/office/drawing/2014/main" id="{DFADF680-BB8A-964A-B10C-0263A565C4B3}"/>
                </a:ext>
              </a:extLst>
            </p:cNvPr>
            <p:cNvSpPr/>
            <p:nvPr/>
          </p:nvSpPr>
          <p:spPr>
            <a:xfrm>
              <a:off x="711200" y="332517"/>
              <a:ext cx="8382000" cy="6525483"/>
            </a:xfrm>
            <a:custGeom>
              <a:avLst/>
              <a:gdLst/>
              <a:ahLst/>
              <a:cxnLst/>
              <a:rect l="0" t="0" r="0" b="0"/>
              <a:pathLst>
                <a:path w="143434" h="111665" extrusionOk="0">
                  <a:moveTo>
                    <a:pt x="71751" y="2308"/>
                  </a:moveTo>
                  <a:lnTo>
                    <a:pt x="71887" y="2376"/>
                  </a:lnTo>
                  <a:lnTo>
                    <a:pt x="72091" y="2444"/>
                  </a:lnTo>
                  <a:lnTo>
                    <a:pt x="72159" y="2647"/>
                  </a:lnTo>
                  <a:lnTo>
                    <a:pt x="72226" y="2783"/>
                  </a:lnTo>
                  <a:lnTo>
                    <a:pt x="72159" y="2987"/>
                  </a:lnTo>
                  <a:lnTo>
                    <a:pt x="72091" y="3190"/>
                  </a:lnTo>
                  <a:lnTo>
                    <a:pt x="71887" y="3258"/>
                  </a:lnTo>
                  <a:lnTo>
                    <a:pt x="71751" y="3326"/>
                  </a:lnTo>
                  <a:lnTo>
                    <a:pt x="71548" y="3258"/>
                  </a:lnTo>
                  <a:lnTo>
                    <a:pt x="71344" y="3190"/>
                  </a:lnTo>
                  <a:lnTo>
                    <a:pt x="71276" y="2987"/>
                  </a:lnTo>
                  <a:lnTo>
                    <a:pt x="71208" y="2783"/>
                  </a:lnTo>
                  <a:lnTo>
                    <a:pt x="71276" y="2647"/>
                  </a:lnTo>
                  <a:lnTo>
                    <a:pt x="71344" y="2444"/>
                  </a:lnTo>
                  <a:lnTo>
                    <a:pt x="71548" y="2376"/>
                  </a:lnTo>
                  <a:lnTo>
                    <a:pt x="71751" y="2308"/>
                  </a:lnTo>
                  <a:close/>
                  <a:moveTo>
                    <a:pt x="137528" y="5906"/>
                  </a:moveTo>
                  <a:lnTo>
                    <a:pt x="137596" y="5974"/>
                  </a:lnTo>
                  <a:lnTo>
                    <a:pt x="137596" y="89604"/>
                  </a:lnTo>
                  <a:lnTo>
                    <a:pt x="5906" y="89604"/>
                  </a:lnTo>
                  <a:lnTo>
                    <a:pt x="5906" y="5974"/>
                  </a:lnTo>
                  <a:lnTo>
                    <a:pt x="5906" y="5906"/>
                  </a:lnTo>
                  <a:close/>
                  <a:moveTo>
                    <a:pt x="3530" y="0"/>
                  </a:moveTo>
                  <a:lnTo>
                    <a:pt x="3191" y="68"/>
                  </a:lnTo>
                  <a:lnTo>
                    <a:pt x="2444" y="339"/>
                  </a:lnTo>
                  <a:lnTo>
                    <a:pt x="1766" y="679"/>
                  </a:lnTo>
                  <a:lnTo>
                    <a:pt x="1155" y="1154"/>
                  </a:lnTo>
                  <a:lnTo>
                    <a:pt x="679" y="1765"/>
                  </a:lnTo>
                  <a:lnTo>
                    <a:pt x="272" y="2444"/>
                  </a:lnTo>
                  <a:lnTo>
                    <a:pt x="69" y="3190"/>
                  </a:lnTo>
                  <a:lnTo>
                    <a:pt x="1" y="3598"/>
                  </a:lnTo>
                  <a:lnTo>
                    <a:pt x="1" y="4005"/>
                  </a:lnTo>
                  <a:lnTo>
                    <a:pt x="1" y="91572"/>
                  </a:lnTo>
                  <a:lnTo>
                    <a:pt x="1" y="91979"/>
                  </a:lnTo>
                  <a:lnTo>
                    <a:pt x="69" y="92319"/>
                  </a:lnTo>
                  <a:lnTo>
                    <a:pt x="272" y="93065"/>
                  </a:lnTo>
                  <a:lnTo>
                    <a:pt x="679" y="93744"/>
                  </a:lnTo>
                  <a:lnTo>
                    <a:pt x="1155" y="94355"/>
                  </a:lnTo>
                  <a:lnTo>
                    <a:pt x="1766" y="94830"/>
                  </a:lnTo>
                  <a:lnTo>
                    <a:pt x="2444" y="95238"/>
                  </a:lnTo>
                  <a:lnTo>
                    <a:pt x="3191" y="95441"/>
                  </a:lnTo>
                  <a:lnTo>
                    <a:pt x="3530" y="95509"/>
                  </a:lnTo>
                  <a:lnTo>
                    <a:pt x="139904" y="95509"/>
                  </a:lnTo>
                  <a:lnTo>
                    <a:pt x="140311" y="95441"/>
                  </a:lnTo>
                  <a:lnTo>
                    <a:pt x="141058" y="95238"/>
                  </a:lnTo>
                  <a:lnTo>
                    <a:pt x="141737" y="94830"/>
                  </a:lnTo>
                  <a:lnTo>
                    <a:pt x="142280" y="94355"/>
                  </a:lnTo>
                  <a:lnTo>
                    <a:pt x="142755" y="93744"/>
                  </a:lnTo>
                  <a:lnTo>
                    <a:pt x="143162" y="93065"/>
                  </a:lnTo>
                  <a:lnTo>
                    <a:pt x="143366" y="92319"/>
                  </a:lnTo>
                  <a:lnTo>
                    <a:pt x="143434" y="91979"/>
                  </a:lnTo>
                  <a:lnTo>
                    <a:pt x="143434" y="91572"/>
                  </a:lnTo>
                  <a:lnTo>
                    <a:pt x="143434" y="4005"/>
                  </a:lnTo>
                  <a:lnTo>
                    <a:pt x="143434" y="3598"/>
                  </a:lnTo>
                  <a:lnTo>
                    <a:pt x="143366" y="3190"/>
                  </a:lnTo>
                  <a:lnTo>
                    <a:pt x="143162" y="2444"/>
                  </a:lnTo>
                  <a:lnTo>
                    <a:pt x="142755" y="1765"/>
                  </a:lnTo>
                  <a:lnTo>
                    <a:pt x="142280" y="1154"/>
                  </a:lnTo>
                  <a:lnTo>
                    <a:pt x="141737" y="679"/>
                  </a:lnTo>
                  <a:lnTo>
                    <a:pt x="141058" y="339"/>
                  </a:lnTo>
                  <a:lnTo>
                    <a:pt x="140311" y="68"/>
                  </a:lnTo>
                  <a:lnTo>
                    <a:pt x="139904" y="0"/>
                  </a:lnTo>
                  <a:close/>
                  <a:moveTo>
                    <a:pt x="55324" y="95713"/>
                  </a:moveTo>
                  <a:lnTo>
                    <a:pt x="55052" y="98971"/>
                  </a:lnTo>
                  <a:lnTo>
                    <a:pt x="54713" y="102297"/>
                  </a:lnTo>
                  <a:lnTo>
                    <a:pt x="54374" y="105284"/>
                  </a:lnTo>
                  <a:lnTo>
                    <a:pt x="53966" y="107388"/>
                  </a:lnTo>
                  <a:lnTo>
                    <a:pt x="53763" y="108203"/>
                  </a:lnTo>
                  <a:lnTo>
                    <a:pt x="53627" y="108746"/>
                  </a:lnTo>
                  <a:lnTo>
                    <a:pt x="53423" y="109153"/>
                  </a:lnTo>
                  <a:lnTo>
                    <a:pt x="53220" y="109357"/>
                  </a:lnTo>
                  <a:lnTo>
                    <a:pt x="52677" y="109493"/>
                  </a:lnTo>
                  <a:lnTo>
                    <a:pt x="51794" y="109696"/>
                  </a:lnTo>
                  <a:lnTo>
                    <a:pt x="49690" y="110036"/>
                  </a:lnTo>
                  <a:lnTo>
                    <a:pt x="48061" y="110307"/>
                  </a:lnTo>
                  <a:lnTo>
                    <a:pt x="47450" y="110443"/>
                  </a:lnTo>
                  <a:lnTo>
                    <a:pt x="47110" y="110511"/>
                  </a:lnTo>
                  <a:lnTo>
                    <a:pt x="47042" y="110579"/>
                  </a:lnTo>
                  <a:lnTo>
                    <a:pt x="47042" y="110783"/>
                  </a:lnTo>
                  <a:lnTo>
                    <a:pt x="47110" y="110850"/>
                  </a:lnTo>
                  <a:lnTo>
                    <a:pt x="47585" y="110918"/>
                  </a:lnTo>
                  <a:lnTo>
                    <a:pt x="48400" y="110986"/>
                  </a:lnTo>
                  <a:lnTo>
                    <a:pt x="51387" y="111054"/>
                  </a:lnTo>
                  <a:lnTo>
                    <a:pt x="56071" y="111122"/>
                  </a:lnTo>
                  <a:lnTo>
                    <a:pt x="87092" y="111122"/>
                  </a:lnTo>
                  <a:lnTo>
                    <a:pt x="91708" y="111054"/>
                  </a:lnTo>
                  <a:lnTo>
                    <a:pt x="94695" y="110986"/>
                  </a:lnTo>
                  <a:lnTo>
                    <a:pt x="95578" y="110918"/>
                  </a:lnTo>
                  <a:lnTo>
                    <a:pt x="96053" y="110850"/>
                  </a:lnTo>
                  <a:lnTo>
                    <a:pt x="96121" y="110783"/>
                  </a:lnTo>
                  <a:lnTo>
                    <a:pt x="96121" y="110579"/>
                  </a:lnTo>
                  <a:lnTo>
                    <a:pt x="96053" y="110511"/>
                  </a:lnTo>
                  <a:lnTo>
                    <a:pt x="95713" y="110443"/>
                  </a:lnTo>
                  <a:lnTo>
                    <a:pt x="95102" y="110307"/>
                  </a:lnTo>
                  <a:lnTo>
                    <a:pt x="93473" y="110036"/>
                  </a:lnTo>
                  <a:lnTo>
                    <a:pt x="91369" y="109696"/>
                  </a:lnTo>
                  <a:lnTo>
                    <a:pt x="90487" y="109493"/>
                  </a:lnTo>
                  <a:lnTo>
                    <a:pt x="89943" y="109357"/>
                  </a:lnTo>
                  <a:lnTo>
                    <a:pt x="89740" y="109153"/>
                  </a:lnTo>
                  <a:lnTo>
                    <a:pt x="89536" y="108746"/>
                  </a:lnTo>
                  <a:lnTo>
                    <a:pt x="89333" y="108203"/>
                  </a:lnTo>
                  <a:lnTo>
                    <a:pt x="89197" y="107388"/>
                  </a:lnTo>
                  <a:lnTo>
                    <a:pt x="88789" y="105284"/>
                  </a:lnTo>
                  <a:lnTo>
                    <a:pt x="88382" y="102297"/>
                  </a:lnTo>
                  <a:lnTo>
                    <a:pt x="88043" y="98971"/>
                  </a:lnTo>
                  <a:lnTo>
                    <a:pt x="87839" y="95713"/>
                  </a:lnTo>
                  <a:close/>
                  <a:moveTo>
                    <a:pt x="47450" y="111054"/>
                  </a:moveTo>
                  <a:lnTo>
                    <a:pt x="47450" y="111122"/>
                  </a:lnTo>
                  <a:lnTo>
                    <a:pt x="47450" y="111393"/>
                  </a:lnTo>
                  <a:lnTo>
                    <a:pt x="47518" y="111461"/>
                  </a:lnTo>
                  <a:lnTo>
                    <a:pt x="48807" y="111529"/>
                  </a:lnTo>
                  <a:lnTo>
                    <a:pt x="52473" y="111597"/>
                  </a:lnTo>
                  <a:lnTo>
                    <a:pt x="62384" y="111665"/>
                  </a:lnTo>
                  <a:lnTo>
                    <a:pt x="80779" y="111665"/>
                  </a:lnTo>
                  <a:lnTo>
                    <a:pt x="90622" y="111597"/>
                  </a:lnTo>
                  <a:lnTo>
                    <a:pt x="94356" y="111529"/>
                  </a:lnTo>
                  <a:lnTo>
                    <a:pt x="95646" y="111461"/>
                  </a:lnTo>
                  <a:lnTo>
                    <a:pt x="95713" y="111393"/>
                  </a:lnTo>
                  <a:lnTo>
                    <a:pt x="95713" y="111122"/>
                  </a:lnTo>
                  <a:lnTo>
                    <a:pt x="95646" y="111054"/>
                  </a:lnTo>
                  <a:lnTo>
                    <a:pt x="94084" y="111122"/>
                  </a:lnTo>
                  <a:lnTo>
                    <a:pt x="91233" y="111190"/>
                  </a:lnTo>
                  <a:lnTo>
                    <a:pt x="80847" y="111258"/>
                  </a:lnTo>
                  <a:lnTo>
                    <a:pt x="62316" y="111258"/>
                  </a:lnTo>
                  <a:lnTo>
                    <a:pt x="51930" y="111190"/>
                  </a:lnTo>
                  <a:lnTo>
                    <a:pt x="49079" y="111122"/>
                  </a:lnTo>
                  <a:lnTo>
                    <a:pt x="47518" y="111054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D9D9D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DAFD785-B79D-4742-B69C-54A1D0385019}"/>
                </a:ext>
              </a:extLst>
            </p:cNvPr>
            <p:cNvSpPr/>
            <p:nvPr/>
          </p:nvSpPr>
          <p:spPr>
            <a:xfrm>
              <a:off x="1252389" y="4825263"/>
              <a:ext cx="7023076" cy="769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400" i="1" dirty="0">
                  <a:solidFill>
                    <a:srgbClr val="00B050"/>
                  </a:solidFill>
                  <a:latin typeface="Montserrat ExtraLight" pitchFamily="2" charset="77"/>
                </a:rPr>
                <a:t>$ </a:t>
              </a:r>
              <a:r>
                <a:rPr lang="en-US" sz="4400" i="1" dirty="0" err="1">
                  <a:solidFill>
                    <a:srgbClr val="00B050"/>
                  </a:solidFill>
                  <a:latin typeface="Montserrat ExtraLight" pitchFamily="2" charset="77"/>
                </a:rPr>
                <a:t>sudo</a:t>
              </a:r>
              <a:r>
                <a:rPr lang="en-US" sz="4400" i="1" dirty="0">
                  <a:solidFill>
                    <a:srgbClr val="00B050"/>
                  </a:solidFill>
                  <a:latin typeface="Montserrat ExtraLight" pitchFamily="2" charset="77"/>
                </a:rPr>
                <a:t> apt-get install git</a:t>
              </a:r>
            </a:p>
          </p:txBody>
        </p:sp>
        <p:pic>
          <p:nvPicPr>
            <p:cNvPr id="5" name="Picture 4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597F795A-6757-9D45-8FB8-426F02EB2F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68817" y="685799"/>
              <a:ext cx="5880176" cy="4139463"/>
            </a:xfrm>
            <a:prstGeom prst="rect">
              <a:avLst/>
            </a:prstGeom>
          </p:spPr>
        </p:pic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F85AD382-CEFE-7940-B283-4757FE1C5E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3401" y="1835517"/>
            <a:ext cx="2584588" cy="2584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1738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9084C425-7749-C343-AEB0-B079396EB181}"/>
              </a:ext>
            </a:extLst>
          </p:cNvPr>
          <p:cNvSpPr/>
          <p:nvPr/>
        </p:nvSpPr>
        <p:spPr>
          <a:xfrm>
            <a:off x="1041401" y="695761"/>
            <a:ext cx="7721598" cy="48641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hape 331">
            <a:extLst>
              <a:ext uri="{FF2B5EF4-FFF2-40B4-BE49-F238E27FC236}">
                <a16:creationId xmlns:a16="http://schemas.microsoft.com/office/drawing/2014/main" id="{DFADF680-BB8A-964A-B10C-0263A565C4B3}"/>
              </a:ext>
            </a:extLst>
          </p:cNvPr>
          <p:cNvSpPr/>
          <p:nvPr/>
        </p:nvSpPr>
        <p:spPr>
          <a:xfrm>
            <a:off x="711200" y="332517"/>
            <a:ext cx="8382000" cy="6525483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849B935A-B4EB-E846-9C4B-6D3F00A633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401" y="695761"/>
            <a:ext cx="7710085" cy="433692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DAFD785-B79D-4742-B69C-54A1D0385019}"/>
              </a:ext>
            </a:extLst>
          </p:cNvPr>
          <p:cNvSpPr/>
          <p:nvPr/>
        </p:nvSpPr>
        <p:spPr>
          <a:xfrm>
            <a:off x="1745549" y="4790420"/>
            <a:ext cx="615585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i="1" dirty="0">
                <a:solidFill>
                  <a:srgbClr val="00B050"/>
                </a:solidFill>
                <a:latin typeface="Montserrat ExtraLight" pitchFamily="2" charset="77"/>
              </a:rPr>
              <a:t>$ </a:t>
            </a:r>
            <a:r>
              <a:rPr lang="en-US" sz="4400" i="1" dirty="0" err="1">
                <a:solidFill>
                  <a:srgbClr val="00B050"/>
                </a:solidFill>
                <a:latin typeface="Montserrat ExtraLight" pitchFamily="2" charset="77"/>
              </a:rPr>
              <a:t>sudo</a:t>
            </a:r>
            <a:r>
              <a:rPr lang="en-US" sz="4400" i="1" dirty="0">
                <a:solidFill>
                  <a:srgbClr val="00B050"/>
                </a:solidFill>
                <a:latin typeface="Montserrat ExtraLight" pitchFamily="2" charset="77"/>
              </a:rPr>
              <a:t> yum install git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4F8B2C7-C5FA-BF47-A012-65775DD02D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3401" y="1835517"/>
            <a:ext cx="2584588" cy="2584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118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>
            <a:spLocks noGrp="1"/>
          </p:cNvSpPr>
          <p:nvPr>
            <p:ph type="body" idx="1"/>
          </p:nvPr>
        </p:nvSpPr>
        <p:spPr>
          <a:xfrm>
            <a:off x="3037800" y="2882400"/>
            <a:ext cx="6116400" cy="109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" dirty="0" err="1">
                <a:latin typeface="Montserrat Light" pitchFamily="2" charset="77"/>
              </a:rPr>
              <a:t>Ao</a:t>
            </a:r>
            <a:r>
              <a:rPr lang="en" dirty="0">
                <a:latin typeface="Montserrat Light" pitchFamily="2" charset="77"/>
              </a:rPr>
              <a:t> final </a:t>
            </a:r>
            <a:r>
              <a:rPr lang="en" dirty="0" err="1">
                <a:latin typeface="Montserrat Light" pitchFamily="2" charset="77"/>
              </a:rPr>
              <a:t>dessa</a:t>
            </a:r>
            <a:r>
              <a:rPr lang="en" dirty="0">
                <a:latin typeface="Montserrat Light" pitchFamily="2" charset="77"/>
              </a:rPr>
              <a:t> </a:t>
            </a:r>
            <a:r>
              <a:rPr lang="en" dirty="0" err="1">
                <a:latin typeface="Montserrat Light" pitchFamily="2" charset="77"/>
              </a:rPr>
              <a:t>nossa</a:t>
            </a:r>
            <a:r>
              <a:rPr lang="en" dirty="0">
                <a:latin typeface="Montserrat Light" pitchFamily="2" charset="77"/>
              </a:rPr>
              <a:t> conversa, </a:t>
            </a:r>
            <a:r>
              <a:rPr lang="en" dirty="0" err="1">
                <a:latin typeface="Montserrat Light" pitchFamily="2" charset="77"/>
              </a:rPr>
              <a:t>você</a:t>
            </a:r>
            <a:r>
              <a:rPr lang="en" dirty="0">
                <a:latin typeface="Montserrat Light" pitchFamily="2" charset="77"/>
              </a:rPr>
              <a:t> </a:t>
            </a:r>
            <a:r>
              <a:rPr lang="en" dirty="0" err="1">
                <a:latin typeface="Montserrat Light" pitchFamily="2" charset="77"/>
              </a:rPr>
              <a:t>vai</a:t>
            </a:r>
            <a:r>
              <a:rPr lang="en" dirty="0">
                <a:latin typeface="Montserrat Light" pitchFamily="2" charset="77"/>
              </a:rPr>
              <a:t> </a:t>
            </a:r>
            <a:r>
              <a:rPr lang="en" dirty="0" err="1">
                <a:latin typeface="Montserrat Light" pitchFamily="2" charset="77"/>
              </a:rPr>
              <a:t>conseguir</a:t>
            </a:r>
            <a:r>
              <a:rPr lang="en" dirty="0">
                <a:latin typeface="Montserrat Light" pitchFamily="2" charset="77"/>
              </a:rPr>
              <a:t> </a:t>
            </a:r>
            <a:r>
              <a:rPr lang="en" dirty="0" err="1">
                <a:latin typeface="Montserrat Light" pitchFamily="2" charset="77"/>
              </a:rPr>
              <a:t>começar</a:t>
            </a:r>
            <a:r>
              <a:rPr lang="en" dirty="0">
                <a:latin typeface="Montserrat Light" pitchFamily="2" charset="77"/>
              </a:rPr>
              <a:t> a </a:t>
            </a:r>
            <a:r>
              <a:rPr lang="en" dirty="0" err="1">
                <a:latin typeface="Montserrat Light" pitchFamily="2" charset="77"/>
              </a:rPr>
              <a:t>usar</a:t>
            </a:r>
            <a:r>
              <a:rPr lang="en" dirty="0">
                <a:latin typeface="Montserrat Light" pitchFamily="2" charset="77"/>
              </a:rPr>
              <a:t> o GIT no </a:t>
            </a:r>
            <a:r>
              <a:rPr lang="en" dirty="0" err="1">
                <a:latin typeface="Montserrat Light" pitchFamily="2" charset="77"/>
              </a:rPr>
              <a:t>seu</a:t>
            </a:r>
            <a:r>
              <a:rPr lang="en" dirty="0">
                <a:latin typeface="Montserrat Light" pitchFamily="2" charset="77"/>
              </a:rPr>
              <a:t> </a:t>
            </a:r>
            <a:r>
              <a:rPr lang="en" dirty="0" err="1">
                <a:latin typeface="Montserrat Light" pitchFamily="2" charset="77"/>
              </a:rPr>
              <a:t>dia</a:t>
            </a:r>
            <a:r>
              <a:rPr lang="en" dirty="0">
                <a:latin typeface="Montserrat Light" pitchFamily="2" charset="77"/>
              </a:rPr>
              <a:t>-a-</a:t>
            </a:r>
            <a:r>
              <a:rPr lang="en" dirty="0" err="1">
                <a:latin typeface="Montserrat Light" pitchFamily="2" charset="77"/>
              </a:rPr>
              <a:t>dia</a:t>
            </a:r>
            <a:r>
              <a:rPr lang="en" dirty="0">
                <a:latin typeface="Montserrat Light" pitchFamily="2" charset="77"/>
              </a:rPr>
              <a:t> e se </a:t>
            </a:r>
            <a:r>
              <a:rPr lang="en" dirty="0" err="1">
                <a:latin typeface="Montserrat Light" pitchFamily="2" charset="77"/>
              </a:rPr>
              <a:t>aprofundar</a:t>
            </a:r>
            <a:r>
              <a:rPr lang="en" dirty="0">
                <a:latin typeface="Montserrat Light" pitchFamily="2" charset="77"/>
              </a:rPr>
              <a:t> no </a:t>
            </a:r>
            <a:r>
              <a:rPr lang="en" dirty="0" err="1">
                <a:latin typeface="Montserrat Light" pitchFamily="2" charset="77"/>
              </a:rPr>
              <a:t>estudo</a:t>
            </a:r>
            <a:r>
              <a:rPr lang="en" dirty="0">
                <a:latin typeface="Montserrat Light" pitchFamily="2" charset="77"/>
              </a:rPr>
              <a:t> da ferramenta!</a:t>
            </a:r>
            <a:endParaRPr dirty="0">
              <a:latin typeface="Montserrat Ligh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693699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A775F9A8-6F57-374B-89F9-CD8844656E9C}"/>
              </a:ext>
            </a:extLst>
          </p:cNvPr>
          <p:cNvGrpSpPr/>
          <p:nvPr/>
        </p:nvGrpSpPr>
        <p:grpSpPr>
          <a:xfrm>
            <a:off x="711200" y="332517"/>
            <a:ext cx="8382000" cy="6525483"/>
            <a:chOff x="711200" y="332517"/>
            <a:chExt cx="8382000" cy="6525483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084C425-7749-C343-AEB0-B079396EB181}"/>
                </a:ext>
              </a:extLst>
            </p:cNvPr>
            <p:cNvSpPr/>
            <p:nvPr/>
          </p:nvSpPr>
          <p:spPr>
            <a:xfrm>
              <a:off x="1041401" y="685800"/>
              <a:ext cx="7721598" cy="48641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Shape 331">
              <a:extLst>
                <a:ext uri="{FF2B5EF4-FFF2-40B4-BE49-F238E27FC236}">
                  <a16:creationId xmlns:a16="http://schemas.microsoft.com/office/drawing/2014/main" id="{DFADF680-BB8A-964A-B10C-0263A565C4B3}"/>
                </a:ext>
              </a:extLst>
            </p:cNvPr>
            <p:cNvSpPr/>
            <p:nvPr/>
          </p:nvSpPr>
          <p:spPr>
            <a:xfrm>
              <a:off x="711200" y="332517"/>
              <a:ext cx="8382000" cy="6525483"/>
            </a:xfrm>
            <a:custGeom>
              <a:avLst/>
              <a:gdLst/>
              <a:ahLst/>
              <a:cxnLst/>
              <a:rect l="0" t="0" r="0" b="0"/>
              <a:pathLst>
                <a:path w="143434" h="111665" extrusionOk="0">
                  <a:moveTo>
                    <a:pt x="71751" y="2308"/>
                  </a:moveTo>
                  <a:lnTo>
                    <a:pt x="71887" y="2376"/>
                  </a:lnTo>
                  <a:lnTo>
                    <a:pt x="72091" y="2444"/>
                  </a:lnTo>
                  <a:lnTo>
                    <a:pt x="72159" y="2647"/>
                  </a:lnTo>
                  <a:lnTo>
                    <a:pt x="72226" y="2783"/>
                  </a:lnTo>
                  <a:lnTo>
                    <a:pt x="72159" y="2987"/>
                  </a:lnTo>
                  <a:lnTo>
                    <a:pt x="72091" y="3190"/>
                  </a:lnTo>
                  <a:lnTo>
                    <a:pt x="71887" y="3258"/>
                  </a:lnTo>
                  <a:lnTo>
                    <a:pt x="71751" y="3326"/>
                  </a:lnTo>
                  <a:lnTo>
                    <a:pt x="71548" y="3258"/>
                  </a:lnTo>
                  <a:lnTo>
                    <a:pt x="71344" y="3190"/>
                  </a:lnTo>
                  <a:lnTo>
                    <a:pt x="71276" y="2987"/>
                  </a:lnTo>
                  <a:lnTo>
                    <a:pt x="71208" y="2783"/>
                  </a:lnTo>
                  <a:lnTo>
                    <a:pt x="71276" y="2647"/>
                  </a:lnTo>
                  <a:lnTo>
                    <a:pt x="71344" y="2444"/>
                  </a:lnTo>
                  <a:lnTo>
                    <a:pt x="71548" y="2376"/>
                  </a:lnTo>
                  <a:lnTo>
                    <a:pt x="71751" y="2308"/>
                  </a:lnTo>
                  <a:close/>
                  <a:moveTo>
                    <a:pt x="137528" y="5906"/>
                  </a:moveTo>
                  <a:lnTo>
                    <a:pt x="137596" y="5974"/>
                  </a:lnTo>
                  <a:lnTo>
                    <a:pt x="137596" y="89604"/>
                  </a:lnTo>
                  <a:lnTo>
                    <a:pt x="5906" y="89604"/>
                  </a:lnTo>
                  <a:lnTo>
                    <a:pt x="5906" y="5974"/>
                  </a:lnTo>
                  <a:lnTo>
                    <a:pt x="5906" y="5906"/>
                  </a:lnTo>
                  <a:close/>
                  <a:moveTo>
                    <a:pt x="3530" y="0"/>
                  </a:moveTo>
                  <a:lnTo>
                    <a:pt x="3191" y="68"/>
                  </a:lnTo>
                  <a:lnTo>
                    <a:pt x="2444" y="339"/>
                  </a:lnTo>
                  <a:lnTo>
                    <a:pt x="1766" y="679"/>
                  </a:lnTo>
                  <a:lnTo>
                    <a:pt x="1155" y="1154"/>
                  </a:lnTo>
                  <a:lnTo>
                    <a:pt x="679" y="1765"/>
                  </a:lnTo>
                  <a:lnTo>
                    <a:pt x="272" y="2444"/>
                  </a:lnTo>
                  <a:lnTo>
                    <a:pt x="69" y="3190"/>
                  </a:lnTo>
                  <a:lnTo>
                    <a:pt x="1" y="3598"/>
                  </a:lnTo>
                  <a:lnTo>
                    <a:pt x="1" y="4005"/>
                  </a:lnTo>
                  <a:lnTo>
                    <a:pt x="1" y="91572"/>
                  </a:lnTo>
                  <a:lnTo>
                    <a:pt x="1" y="91979"/>
                  </a:lnTo>
                  <a:lnTo>
                    <a:pt x="69" y="92319"/>
                  </a:lnTo>
                  <a:lnTo>
                    <a:pt x="272" y="93065"/>
                  </a:lnTo>
                  <a:lnTo>
                    <a:pt x="679" y="93744"/>
                  </a:lnTo>
                  <a:lnTo>
                    <a:pt x="1155" y="94355"/>
                  </a:lnTo>
                  <a:lnTo>
                    <a:pt x="1766" y="94830"/>
                  </a:lnTo>
                  <a:lnTo>
                    <a:pt x="2444" y="95238"/>
                  </a:lnTo>
                  <a:lnTo>
                    <a:pt x="3191" y="95441"/>
                  </a:lnTo>
                  <a:lnTo>
                    <a:pt x="3530" y="95509"/>
                  </a:lnTo>
                  <a:lnTo>
                    <a:pt x="139904" y="95509"/>
                  </a:lnTo>
                  <a:lnTo>
                    <a:pt x="140311" y="95441"/>
                  </a:lnTo>
                  <a:lnTo>
                    <a:pt x="141058" y="95238"/>
                  </a:lnTo>
                  <a:lnTo>
                    <a:pt x="141737" y="94830"/>
                  </a:lnTo>
                  <a:lnTo>
                    <a:pt x="142280" y="94355"/>
                  </a:lnTo>
                  <a:lnTo>
                    <a:pt x="142755" y="93744"/>
                  </a:lnTo>
                  <a:lnTo>
                    <a:pt x="143162" y="93065"/>
                  </a:lnTo>
                  <a:lnTo>
                    <a:pt x="143366" y="92319"/>
                  </a:lnTo>
                  <a:lnTo>
                    <a:pt x="143434" y="91979"/>
                  </a:lnTo>
                  <a:lnTo>
                    <a:pt x="143434" y="91572"/>
                  </a:lnTo>
                  <a:lnTo>
                    <a:pt x="143434" y="4005"/>
                  </a:lnTo>
                  <a:lnTo>
                    <a:pt x="143434" y="3598"/>
                  </a:lnTo>
                  <a:lnTo>
                    <a:pt x="143366" y="3190"/>
                  </a:lnTo>
                  <a:lnTo>
                    <a:pt x="143162" y="2444"/>
                  </a:lnTo>
                  <a:lnTo>
                    <a:pt x="142755" y="1765"/>
                  </a:lnTo>
                  <a:lnTo>
                    <a:pt x="142280" y="1154"/>
                  </a:lnTo>
                  <a:lnTo>
                    <a:pt x="141737" y="679"/>
                  </a:lnTo>
                  <a:lnTo>
                    <a:pt x="141058" y="339"/>
                  </a:lnTo>
                  <a:lnTo>
                    <a:pt x="140311" y="68"/>
                  </a:lnTo>
                  <a:lnTo>
                    <a:pt x="139904" y="0"/>
                  </a:lnTo>
                  <a:close/>
                  <a:moveTo>
                    <a:pt x="55324" y="95713"/>
                  </a:moveTo>
                  <a:lnTo>
                    <a:pt x="55052" y="98971"/>
                  </a:lnTo>
                  <a:lnTo>
                    <a:pt x="54713" y="102297"/>
                  </a:lnTo>
                  <a:lnTo>
                    <a:pt x="54374" y="105284"/>
                  </a:lnTo>
                  <a:lnTo>
                    <a:pt x="53966" y="107388"/>
                  </a:lnTo>
                  <a:lnTo>
                    <a:pt x="53763" y="108203"/>
                  </a:lnTo>
                  <a:lnTo>
                    <a:pt x="53627" y="108746"/>
                  </a:lnTo>
                  <a:lnTo>
                    <a:pt x="53423" y="109153"/>
                  </a:lnTo>
                  <a:lnTo>
                    <a:pt x="53220" y="109357"/>
                  </a:lnTo>
                  <a:lnTo>
                    <a:pt x="52677" y="109493"/>
                  </a:lnTo>
                  <a:lnTo>
                    <a:pt x="51794" y="109696"/>
                  </a:lnTo>
                  <a:lnTo>
                    <a:pt x="49690" y="110036"/>
                  </a:lnTo>
                  <a:lnTo>
                    <a:pt x="48061" y="110307"/>
                  </a:lnTo>
                  <a:lnTo>
                    <a:pt x="47450" y="110443"/>
                  </a:lnTo>
                  <a:lnTo>
                    <a:pt x="47110" y="110511"/>
                  </a:lnTo>
                  <a:lnTo>
                    <a:pt x="47042" y="110579"/>
                  </a:lnTo>
                  <a:lnTo>
                    <a:pt x="47042" y="110783"/>
                  </a:lnTo>
                  <a:lnTo>
                    <a:pt x="47110" y="110850"/>
                  </a:lnTo>
                  <a:lnTo>
                    <a:pt x="47585" y="110918"/>
                  </a:lnTo>
                  <a:lnTo>
                    <a:pt x="48400" y="110986"/>
                  </a:lnTo>
                  <a:lnTo>
                    <a:pt x="51387" y="111054"/>
                  </a:lnTo>
                  <a:lnTo>
                    <a:pt x="56071" y="111122"/>
                  </a:lnTo>
                  <a:lnTo>
                    <a:pt x="87092" y="111122"/>
                  </a:lnTo>
                  <a:lnTo>
                    <a:pt x="91708" y="111054"/>
                  </a:lnTo>
                  <a:lnTo>
                    <a:pt x="94695" y="110986"/>
                  </a:lnTo>
                  <a:lnTo>
                    <a:pt x="95578" y="110918"/>
                  </a:lnTo>
                  <a:lnTo>
                    <a:pt x="96053" y="110850"/>
                  </a:lnTo>
                  <a:lnTo>
                    <a:pt x="96121" y="110783"/>
                  </a:lnTo>
                  <a:lnTo>
                    <a:pt x="96121" y="110579"/>
                  </a:lnTo>
                  <a:lnTo>
                    <a:pt x="96053" y="110511"/>
                  </a:lnTo>
                  <a:lnTo>
                    <a:pt x="95713" y="110443"/>
                  </a:lnTo>
                  <a:lnTo>
                    <a:pt x="95102" y="110307"/>
                  </a:lnTo>
                  <a:lnTo>
                    <a:pt x="93473" y="110036"/>
                  </a:lnTo>
                  <a:lnTo>
                    <a:pt x="91369" y="109696"/>
                  </a:lnTo>
                  <a:lnTo>
                    <a:pt x="90487" y="109493"/>
                  </a:lnTo>
                  <a:lnTo>
                    <a:pt x="89943" y="109357"/>
                  </a:lnTo>
                  <a:lnTo>
                    <a:pt x="89740" y="109153"/>
                  </a:lnTo>
                  <a:lnTo>
                    <a:pt x="89536" y="108746"/>
                  </a:lnTo>
                  <a:lnTo>
                    <a:pt x="89333" y="108203"/>
                  </a:lnTo>
                  <a:lnTo>
                    <a:pt x="89197" y="107388"/>
                  </a:lnTo>
                  <a:lnTo>
                    <a:pt x="88789" y="105284"/>
                  </a:lnTo>
                  <a:lnTo>
                    <a:pt x="88382" y="102297"/>
                  </a:lnTo>
                  <a:lnTo>
                    <a:pt x="88043" y="98971"/>
                  </a:lnTo>
                  <a:lnTo>
                    <a:pt x="87839" y="95713"/>
                  </a:lnTo>
                  <a:close/>
                  <a:moveTo>
                    <a:pt x="47450" y="111054"/>
                  </a:moveTo>
                  <a:lnTo>
                    <a:pt x="47450" y="111122"/>
                  </a:lnTo>
                  <a:lnTo>
                    <a:pt x="47450" y="111393"/>
                  </a:lnTo>
                  <a:lnTo>
                    <a:pt x="47518" y="111461"/>
                  </a:lnTo>
                  <a:lnTo>
                    <a:pt x="48807" y="111529"/>
                  </a:lnTo>
                  <a:lnTo>
                    <a:pt x="52473" y="111597"/>
                  </a:lnTo>
                  <a:lnTo>
                    <a:pt x="62384" y="111665"/>
                  </a:lnTo>
                  <a:lnTo>
                    <a:pt x="80779" y="111665"/>
                  </a:lnTo>
                  <a:lnTo>
                    <a:pt x="90622" y="111597"/>
                  </a:lnTo>
                  <a:lnTo>
                    <a:pt x="94356" y="111529"/>
                  </a:lnTo>
                  <a:lnTo>
                    <a:pt x="95646" y="111461"/>
                  </a:lnTo>
                  <a:lnTo>
                    <a:pt x="95713" y="111393"/>
                  </a:lnTo>
                  <a:lnTo>
                    <a:pt x="95713" y="111122"/>
                  </a:lnTo>
                  <a:lnTo>
                    <a:pt x="95646" y="111054"/>
                  </a:lnTo>
                  <a:lnTo>
                    <a:pt x="94084" y="111122"/>
                  </a:lnTo>
                  <a:lnTo>
                    <a:pt x="91233" y="111190"/>
                  </a:lnTo>
                  <a:lnTo>
                    <a:pt x="80847" y="111258"/>
                  </a:lnTo>
                  <a:lnTo>
                    <a:pt x="62316" y="111258"/>
                  </a:lnTo>
                  <a:lnTo>
                    <a:pt x="51930" y="111190"/>
                  </a:lnTo>
                  <a:lnTo>
                    <a:pt x="49079" y="111122"/>
                  </a:lnTo>
                  <a:lnTo>
                    <a:pt x="47518" y="111054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D9D9D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EF6AD235-47F7-0B49-9944-7DB8FD19EF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3401" y="1835517"/>
            <a:ext cx="2584588" cy="258458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979767F-4160-684C-8767-E69A2DA223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3976" y="685800"/>
            <a:ext cx="7699023" cy="43307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1315498-8034-024A-98B0-CDAE7EF427CB}"/>
              </a:ext>
            </a:extLst>
          </p:cNvPr>
          <p:cNvSpPr/>
          <p:nvPr/>
        </p:nvSpPr>
        <p:spPr>
          <a:xfrm>
            <a:off x="1328210" y="4907973"/>
            <a:ext cx="717055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i="1" dirty="0">
                <a:solidFill>
                  <a:srgbClr val="00B050"/>
                </a:solidFill>
                <a:latin typeface="Montserrat ExtraLight" pitchFamily="2" charset="77"/>
              </a:rPr>
              <a:t>https://git-</a:t>
            </a:r>
            <a:r>
              <a:rPr lang="en-US" sz="3200" i="1" dirty="0" err="1">
                <a:solidFill>
                  <a:srgbClr val="00B050"/>
                </a:solidFill>
                <a:latin typeface="Montserrat ExtraLight" pitchFamily="2" charset="77"/>
              </a:rPr>
              <a:t>scm.com</a:t>
            </a:r>
            <a:r>
              <a:rPr lang="en-US" sz="3200" i="1" dirty="0">
                <a:solidFill>
                  <a:srgbClr val="00B050"/>
                </a:solidFill>
                <a:latin typeface="Montserrat ExtraLight" pitchFamily="2" charset="77"/>
              </a:rPr>
              <a:t>/download/win</a:t>
            </a:r>
          </a:p>
        </p:txBody>
      </p:sp>
    </p:spTree>
    <p:extLst>
      <p:ext uri="{BB962C8B-B14F-4D97-AF65-F5344CB8AC3E}">
        <p14:creationId xmlns:p14="http://schemas.microsoft.com/office/powerpoint/2010/main" val="15325361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>
            <a:spLocks noGrp="1"/>
          </p:cNvSpPr>
          <p:nvPr>
            <p:ph type="ctrTitle"/>
          </p:nvPr>
        </p:nvSpPr>
        <p:spPr>
          <a:xfrm>
            <a:off x="2089775" y="2111125"/>
            <a:ext cx="6009300" cy="154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dirty="0">
                <a:solidFill>
                  <a:srgbClr val="FFC800"/>
                </a:solidFill>
              </a:rPr>
              <a:t>.</a:t>
            </a:r>
            <a:endParaRPr dirty="0">
              <a:solidFill>
                <a:srgbClr val="FFC800"/>
              </a:solidFill>
            </a:endParaRPr>
          </a:p>
          <a:p>
            <a:r>
              <a:rPr lang="en" dirty="0" err="1"/>
              <a:t>Criando</a:t>
            </a:r>
            <a:r>
              <a:rPr lang="en" dirty="0"/>
              <a:t> </a:t>
            </a:r>
            <a:r>
              <a:rPr lang="en" dirty="0" err="1"/>
              <a:t>uma</a:t>
            </a:r>
            <a:r>
              <a:rPr lang="en" dirty="0"/>
              <a:t> </a:t>
            </a:r>
            <a:r>
              <a:rPr lang="en" dirty="0" err="1"/>
              <a:t>conta</a:t>
            </a:r>
            <a:r>
              <a:rPr lang="en" dirty="0"/>
              <a:t> no GitHub?</a:t>
            </a:r>
            <a:endParaRPr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7D3757-DB44-234D-8D17-8F5EAED1E58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8926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D7A1080E-4A27-254E-B520-20C09AE84C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700" y="2593599"/>
            <a:ext cx="4356100" cy="1815042"/>
          </a:xfrm>
          <a:prstGeom prst="rect">
            <a:avLst/>
          </a:prstGeom>
        </p:spPr>
      </p:pic>
      <p:pic>
        <p:nvPicPr>
          <p:cNvPr id="10" name="Picture 9" descr="A picture containing object&#10;&#10;Description automatically generated">
            <a:extLst>
              <a:ext uri="{FF2B5EF4-FFF2-40B4-BE49-F238E27FC236}">
                <a16:creationId xmlns:a16="http://schemas.microsoft.com/office/drawing/2014/main" id="{148102AD-F6B9-D544-9219-42D3B20DB5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3892" y="2568199"/>
            <a:ext cx="5185547" cy="172160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C298617-0186-8446-8601-5F32E17F17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778" b="93111" l="6000" r="91556">
                        <a14:foregroundMark x1="42444" y1="24222" x2="42444" y2="24222"/>
                        <a14:foregroundMark x1="28444" y1="18000" x2="28444" y2="18000"/>
                        <a14:foregroundMark x1="40000" y1="39556" x2="52222" y2="51556"/>
                        <a14:foregroundMark x1="41111" y1="11111" x2="50111" y2="10889"/>
                        <a14:foregroundMark x1="50111" y1="10889" x2="58778" y2="11111"/>
                        <a14:foregroundMark x1="58778" y1="11111" x2="74667" y2="18000"/>
                        <a14:foregroundMark x1="74667" y1="18000" x2="85333" y2="32222"/>
                        <a14:foregroundMark x1="85333" y1="32222" x2="88444" y2="58889"/>
                        <a14:foregroundMark x1="88444" y1="58889" x2="81556" y2="75778"/>
                        <a14:foregroundMark x1="81556" y1="75778" x2="68333" y2="86667"/>
                        <a14:foregroundMark x1="68333" y1="86667" x2="60222" y2="89556"/>
                        <a14:foregroundMark x1="60222" y1="89556" x2="41667" y2="89111"/>
                        <a14:foregroundMark x1="41667" y1="89111" x2="25111" y2="81778"/>
                        <a14:foregroundMark x1="25111" y1="81778" x2="14111" y2="68444"/>
                        <a14:foregroundMark x1="14111" y1="68444" x2="8889" y2="51556"/>
                        <a14:foregroundMark x1="8889" y1="51556" x2="10556" y2="33444"/>
                        <a14:foregroundMark x1="10556" y1="33444" x2="30222" y2="14667"/>
                        <a14:foregroundMark x1="30222" y1="14667" x2="41111" y2="11333"/>
                        <a14:foregroundMark x1="22889" y1="24000" x2="37111" y2="35333"/>
                        <a14:foregroundMark x1="37111" y1="35333" x2="78444" y2="74444"/>
                        <a14:foregroundMark x1="89778" y1="38222" x2="91556" y2="62444"/>
                        <a14:foregroundMark x1="48222" y1="5778" x2="48222" y2="5778"/>
                        <a14:foregroundMark x1="6000" y1="48889" x2="6000" y2="48889"/>
                        <a14:foregroundMark x1="47111" y1="93111" x2="47111" y2="93111"/>
                        <a14:foregroundMark x1="45111" y1="72444" x2="45111" y2="72444"/>
                        <a14:backgroundMark x1="22667" y1="889" x2="31556" y2="1111"/>
                        <a14:backgroundMark x1="31556" y1="1111" x2="48444" y2="222"/>
                        <a14:backgroundMark x1="48444" y1="222" x2="75333" y2="1778"/>
                        <a14:backgroundMark x1="75333" y1="1778" x2="80000" y2="155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927600" y="2387600"/>
            <a:ext cx="2082800" cy="208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7584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E1E691F7-975E-AA47-8ADE-8DD9ECE896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7950" y="820217"/>
            <a:ext cx="4356100" cy="1815042"/>
          </a:xfrm>
          <a:prstGeom prst="rect">
            <a:avLst/>
          </a:prstGeom>
        </p:spPr>
      </p:pic>
      <p:sp>
        <p:nvSpPr>
          <p:cNvPr id="5" name="Shape 98">
            <a:extLst>
              <a:ext uri="{FF2B5EF4-FFF2-40B4-BE49-F238E27FC236}">
                <a16:creationId xmlns:a16="http://schemas.microsoft.com/office/drawing/2014/main" id="{855332C4-D2D3-8443-92F3-504A3D15732D}"/>
              </a:ext>
            </a:extLst>
          </p:cNvPr>
          <p:cNvSpPr txBox="1">
            <a:spLocks/>
          </p:cNvSpPr>
          <p:nvPr/>
        </p:nvSpPr>
        <p:spPr>
          <a:xfrm>
            <a:off x="6952720" y="4233702"/>
            <a:ext cx="4920625" cy="15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r"/>
            <a:r>
              <a:rPr lang="en-US" kern="0" dirty="0"/>
              <a:t>O Git </a:t>
            </a:r>
            <a:r>
              <a:rPr lang="en-US" kern="0" dirty="0" err="1"/>
              <a:t>é</a:t>
            </a:r>
            <a:r>
              <a:rPr lang="en-US" kern="0" dirty="0"/>
              <a:t> o </a:t>
            </a:r>
            <a:r>
              <a:rPr lang="en-US" kern="0" dirty="0" err="1"/>
              <a:t>programa</a:t>
            </a:r>
            <a:r>
              <a:rPr lang="en-US" kern="0" dirty="0"/>
              <a:t> que </a:t>
            </a:r>
            <a:r>
              <a:rPr lang="en-US" kern="0" dirty="0" err="1"/>
              <a:t>faz</a:t>
            </a:r>
            <a:r>
              <a:rPr lang="en-US" kern="0" dirty="0"/>
              <a:t> o </a:t>
            </a:r>
            <a:r>
              <a:rPr lang="en-US" kern="0" dirty="0" err="1"/>
              <a:t>controle</a:t>
            </a:r>
            <a:r>
              <a:rPr lang="en-US" kern="0" dirty="0"/>
              <a:t> de </a:t>
            </a:r>
            <a:r>
              <a:rPr lang="en-US" kern="0" dirty="0" err="1"/>
              <a:t>versão</a:t>
            </a:r>
            <a:r>
              <a:rPr lang="en-US" kern="0" dirty="0"/>
              <a:t> dos </a:t>
            </a:r>
            <a:r>
              <a:rPr lang="en-US" kern="0" dirty="0" err="1"/>
              <a:t>seus</a:t>
            </a:r>
            <a:r>
              <a:rPr lang="en-US" kern="0" dirty="0"/>
              <a:t> </a:t>
            </a:r>
            <a:r>
              <a:rPr lang="en-US" kern="0" dirty="0" err="1"/>
              <a:t>arquivos</a:t>
            </a:r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1838490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object&#10;&#10;Description automatically generated">
            <a:extLst>
              <a:ext uri="{FF2B5EF4-FFF2-40B4-BE49-F238E27FC236}">
                <a16:creationId xmlns:a16="http://schemas.microsoft.com/office/drawing/2014/main" id="{6159F095-A4DD-DD4B-9922-140D370B5E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3226" y="517726"/>
            <a:ext cx="5185547" cy="1721602"/>
          </a:xfrm>
          <a:prstGeom prst="rect">
            <a:avLst/>
          </a:prstGeom>
        </p:spPr>
      </p:pic>
      <p:sp>
        <p:nvSpPr>
          <p:cNvPr id="5" name="Shape 98">
            <a:extLst>
              <a:ext uri="{FF2B5EF4-FFF2-40B4-BE49-F238E27FC236}">
                <a16:creationId xmlns:a16="http://schemas.microsoft.com/office/drawing/2014/main" id="{7F091454-1B7F-844E-96D1-3E766094A3E7}"/>
              </a:ext>
            </a:extLst>
          </p:cNvPr>
          <p:cNvSpPr txBox="1">
            <a:spLocks/>
          </p:cNvSpPr>
          <p:nvPr/>
        </p:nvSpPr>
        <p:spPr>
          <a:xfrm>
            <a:off x="6952720" y="4233702"/>
            <a:ext cx="4920625" cy="15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r"/>
            <a:r>
              <a:rPr lang="en-US" kern="0" dirty="0"/>
              <a:t>O </a:t>
            </a:r>
            <a:r>
              <a:rPr lang="en-US" kern="0" dirty="0" err="1"/>
              <a:t>Github</a:t>
            </a:r>
            <a:r>
              <a:rPr lang="en-US" kern="0" dirty="0"/>
              <a:t> </a:t>
            </a:r>
            <a:r>
              <a:rPr lang="en-US" kern="0" dirty="0" err="1"/>
              <a:t>é</a:t>
            </a:r>
            <a:r>
              <a:rPr lang="en-US" kern="0" dirty="0"/>
              <a:t> o site que </a:t>
            </a:r>
            <a:r>
              <a:rPr lang="en-US" kern="0" dirty="0" err="1"/>
              <a:t>armazena</a:t>
            </a:r>
            <a:r>
              <a:rPr lang="en-US" kern="0" dirty="0"/>
              <a:t> </a:t>
            </a:r>
            <a:r>
              <a:rPr lang="en-US" kern="0" dirty="0" err="1"/>
              <a:t>seus</a:t>
            </a:r>
            <a:r>
              <a:rPr lang="en-US" kern="0" dirty="0"/>
              <a:t> </a:t>
            </a:r>
            <a:r>
              <a:rPr lang="en-US" kern="0" dirty="0" err="1"/>
              <a:t>arquivos</a:t>
            </a:r>
            <a:r>
              <a:rPr lang="en-US" kern="0" dirty="0"/>
              <a:t> </a:t>
            </a:r>
            <a:r>
              <a:rPr lang="en-US" kern="0" dirty="0" err="1"/>
              <a:t>na</a:t>
            </a:r>
            <a:r>
              <a:rPr lang="en-US" kern="0" dirty="0"/>
              <a:t> internet</a:t>
            </a:r>
          </a:p>
        </p:txBody>
      </p:sp>
    </p:spTree>
    <p:extLst>
      <p:ext uri="{BB962C8B-B14F-4D97-AF65-F5344CB8AC3E}">
        <p14:creationId xmlns:p14="http://schemas.microsoft.com/office/powerpoint/2010/main" val="40137446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9AA6854-E082-6444-B2FD-99C7CCE76F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649" y="4152899"/>
            <a:ext cx="3743959" cy="23399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3202CE-4E1F-0D4E-8E94-49FB6DE6CD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4020" y="4152899"/>
            <a:ext cx="3743959" cy="23399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B8CD894-4F8C-6D4D-B135-1E2896C901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00392" y="4152899"/>
            <a:ext cx="3743959" cy="233997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7934990-8A2B-5E44-B212-0B577054711E}"/>
              </a:ext>
            </a:extLst>
          </p:cNvPr>
          <p:cNvSpPr/>
          <p:nvPr/>
        </p:nvSpPr>
        <p:spPr>
          <a:xfrm>
            <a:off x="679449" y="1172452"/>
            <a:ext cx="11264901" cy="8296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600" b="1" dirty="0">
                <a:solidFill>
                  <a:schemeClr val="bg1"/>
                </a:solidFill>
                <a:latin typeface="Montserrat SemiBold" pitchFamily="2" charset="77"/>
              </a:rPr>
              <a:t>https://</a:t>
            </a:r>
            <a:r>
              <a:rPr lang="en-US" sz="3600" b="1" dirty="0" err="1">
                <a:solidFill>
                  <a:schemeClr val="bg1"/>
                </a:solidFill>
                <a:latin typeface="Montserrat SemiBold" pitchFamily="2" charset="77"/>
              </a:rPr>
              <a:t>github.com</a:t>
            </a:r>
            <a:r>
              <a:rPr lang="en-US" sz="3600" b="1" dirty="0">
                <a:solidFill>
                  <a:schemeClr val="bg1"/>
                </a:solidFill>
                <a:latin typeface="Montserrat SemiBold" pitchFamily="2" charset="77"/>
              </a:rPr>
              <a:t>/join</a:t>
            </a:r>
          </a:p>
        </p:txBody>
      </p:sp>
      <p:pic>
        <p:nvPicPr>
          <p:cNvPr id="14" name="Picture 13" descr="A picture containing object&#10;&#10;Description automatically generated">
            <a:extLst>
              <a:ext uri="{FF2B5EF4-FFF2-40B4-BE49-F238E27FC236}">
                <a16:creationId xmlns:a16="http://schemas.microsoft.com/office/drawing/2014/main" id="{74A585E4-CA0A-7F4B-B547-BC1D48630C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97660" y="772499"/>
            <a:ext cx="5546690" cy="1841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5747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D95513E-C5D2-5040-A612-51EA5DB46C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521" b="1462"/>
          <a:stretch/>
        </p:blipFill>
        <p:spPr>
          <a:xfrm>
            <a:off x="7020971" y="319025"/>
            <a:ext cx="4923379" cy="299787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694DD98-3404-A44F-8241-9C6A4436013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521"/>
          <a:stretch/>
        </p:blipFill>
        <p:spPr>
          <a:xfrm>
            <a:off x="7020971" y="3429000"/>
            <a:ext cx="4923379" cy="304235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C1BC462-7A51-AC42-AEBD-391AD750CB09}"/>
              </a:ext>
            </a:extLst>
          </p:cNvPr>
          <p:cNvSpPr/>
          <p:nvPr/>
        </p:nvSpPr>
        <p:spPr>
          <a:xfrm>
            <a:off x="317504" y="2114200"/>
            <a:ext cx="6703467" cy="39078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2400" dirty="0" err="1">
                <a:solidFill>
                  <a:schemeClr val="bg1"/>
                </a:solidFill>
                <a:latin typeface="Montserrat" pitchFamily="2" charset="77"/>
              </a:rPr>
              <a:t>Soluções</a:t>
            </a:r>
            <a:r>
              <a:rPr lang="en-US" sz="2400" dirty="0">
                <a:solidFill>
                  <a:schemeClr val="bg1"/>
                </a:solidFill>
                <a:latin typeface="Montserrat" pitchFamily="2" charset="77"/>
              </a:rPr>
              <a:t> free e </a:t>
            </a:r>
            <a:r>
              <a:rPr lang="en-US" sz="2400" dirty="0" err="1">
                <a:solidFill>
                  <a:schemeClr val="bg1"/>
                </a:solidFill>
                <a:latin typeface="Montserrat" pitchFamily="2" charset="77"/>
              </a:rPr>
              <a:t>pagas</a:t>
            </a:r>
            <a:r>
              <a:rPr lang="en-US" sz="2400" dirty="0">
                <a:solidFill>
                  <a:schemeClr val="bg1"/>
                </a:solidFill>
                <a:latin typeface="Montserrat" pitchFamily="2" charset="77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2400" dirty="0">
                <a:solidFill>
                  <a:schemeClr val="bg1"/>
                </a:solidFill>
                <a:latin typeface="Montserrat" pitchFamily="2" charset="77"/>
              </a:rPr>
              <a:t>Plano Free </a:t>
            </a:r>
            <a:r>
              <a:rPr lang="en-US" sz="2400" dirty="0" err="1">
                <a:solidFill>
                  <a:schemeClr val="bg1"/>
                </a:solidFill>
                <a:latin typeface="Montserrat" pitchFamily="2" charset="77"/>
              </a:rPr>
              <a:t>tem</a:t>
            </a:r>
            <a:r>
              <a:rPr lang="en-US" sz="2400" dirty="0">
                <a:solidFill>
                  <a:schemeClr val="bg1"/>
                </a:solidFill>
                <a:latin typeface="Montserrat" pitchFamily="2" charset="77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Montserrat" pitchFamily="2" charset="77"/>
              </a:rPr>
              <a:t>algumas</a:t>
            </a:r>
            <a:r>
              <a:rPr lang="en-US" sz="2400" dirty="0">
                <a:solidFill>
                  <a:schemeClr val="bg1"/>
                </a:solidFill>
                <a:latin typeface="Montserrat" pitchFamily="2" charset="77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Montserrat" pitchFamily="2" charset="77"/>
              </a:rPr>
              <a:t>limitações</a:t>
            </a:r>
            <a:r>
              <a:rPr lang="en-US" sz="2400" dirty="0">
                <a:solidFill>
                  <a:schemeClr val="bg1"/>
                </a:solidFill>
                <a:latin typeface="Montserrat" pitchFamily="2" charset="77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2400" dirty="0" err="1">
                <a:solidFill>
                  <a:schemeClr val="bg1"/>
                </a:solidFill>
                <a:latin typeface="Montserrat" pitchFamily="2" charset="77"/>
              </a:rPr>
              <a:t>Existem</a:t>
            </a:r>
            <a:r>
              <a:rPr lang="en-US" sz="2400" dirty="0">
                <a:solidFill>
                  <a:schemeClr val="bg1"/>
                </a:solidFill>
                <a:latin typeface="Montserrat" pitchFamily="2" charset="77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Montserrat" pitchFamily="2" charset="77"/>
              </a:rPr>
              <a:t>outras</a:t>
            </a:r>
            <a:r>
              <a:rPr lang="en-US" sz="2400" dirty="0">
                <a:solidFill>
                  <a:schemeClr val="bg1"/>
                </a:solidFill>
                <a:latin typeface="Montserrat" pitchFamily="2" charset="77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Montserrat" pitchFamily="2" charset="77"/>
              </a:rPr>
              <a:t>soluções</a:t>
            </a:r>
            <a:endParaRPr lang="en-US" sz="2400" dirty="0">
              <a:solidFill>
                <a:schemeClr val="bg1"/>
              </a:solidFill>
              <a:latin typeface="Montserrat" pitchFamily="2" charset="77"/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2400" dirty="0">
                <a:solidFill>
                  <a:schemeClr val="bg1"/>
                </a:solidFill>
                <a:latin typeface="Montserrat" pitchFamily="2" charset="77"/>
              </a:rPr>
              <a:t>O “</a:t>
            </a:r>
            <a:r>
              <a:rPr lang="en-US" sz="2400" dirty="0" err="1">
                <a:solidFill>
                  <a:schemeClr val="bg1"/>
                </a:solidFill>
                <a:latin typeface="Montserrat" pitchFamily="2" charset="77"/>
              </a:rPr>
              <a:t>mais</a:t>
            </a:r>
            <a:r>
              <a:rPr lang="en-US" sz="2400" dirty="0">
                <a:solidFill>
                  <a:schemeClr val="bg1"/>
                </a:solidFill>
                <a:latin typeface="Montserrat" pitchFamily="2" charset="77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Montserrat" pitchFamily="2" charset="77"/>
              </a:rPr>
              <a:t>famoso</a:t>
            </a:r>
            <a:r>
              <a:rPr lang="en-US" sz="2400" dirty="0">
                <a:solidFill>
                  <a:schemeClr val="bg1"/>
                </a:solidFill>
                <a:latin typeface="Montserrat" pitchFamily="2" charset="77"/>
              </a:rPr>
              <a:t>” e </a:t>
            </a:r>
            <a:r>
              <a:rPr lang="en-US" sz="2400" dirty="0" err="1">
                <a:solidFill>
                  <a:schemeClr val="bg1"/>
                </a:solidFill>
                <a:latin typeface="Montserrat" pitchFamily="2" charset="77"/>
              </a:rPr>
              <a:t>conhecido</a:t>
            </a:r>
            <a:r>
              <a:rPr lang="en-US" sz="2400" dirty="0">
                <a:solidFill>
                  <a:schemeClr val="bg1"/>
                </a:solidFill>
                <a:latin typeface="Montserrat" pitchFamily="2" charset="77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Montserrat" pitchFamily="2" charset="77"/>
              </a:rPr>
              <a:t>é</a:t>
            </a:r>
            <a:r>
              <a:rPr lang="en-US" sz="2400" dirty="0">
                <a:solidFill>
                  <a:schemeClr val="bg1"/>
                </a:solidFill>
                <a:latin typeface="Montserrat" pitchFamily="2" charset="77"/>
              </a:rPr>
              <a:t> o </a:t>
            </a:r>
            <a:r>
              <a:rPr lang="en-US" sz="2400" dirty="0" err="1">
                <a:solidFill>
                  <a:schemeClr val="bg1"/>
                </a:solidFill>
                <a:latin typeface="Montserrat" pitchFamily="2" charset="77"/>
              </a:rPr>
              <a:t>Github</a:t>
            </a:r>
            <a:endParaRPr lang="en-US" sz="2400" dirty="0">
              <a:solidFill>
                <a:schemeClr val="bg1"/>
              </a:solidFill>
              <a:latin typeface="Montserrat" pitchFamily="2" charset="77"/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§"/>
            </a:pPr>
            <a:endParaRPr lang="en-US" sz="2400" dirty="0">
              <a:solidFill>
                <a:schemeClr val="bg1"/>
              </a:solidFill>
              <a:latin typeface="Montserrat" pitchFamily="2" charset="77"/>
            </a:endParaRPr>
          </a:p>
          <a:p>
            <a:pPr>
              <a:lnSpc>
                <a:spcPct val="150000"/>
              </a:lnSpc>
            </a:pPr>
            <a:endParaRPr lang="en-US" sz="2400" dirty="0">
              <a:solidFill>
                <a:schemeClr val="bg1"/>
              </a:solidFill>
              <a:latin typeface="Montserrat" pitchFamily="2" charset="77"/>
            </a:endParaRPr>
          </a:p>
          <a:p>
            <a:pPr>
              <a:lnSpc>
                <a:spcPct val="150000"/>
              </a:lnSpc>
            </a:pPr>
            <a:endParaRPr lang="en-US" sz="2400" dirty="0" err="1">
              <a:solidFill>
                <a:schemeClr val="bg1"/>
              </a:solidFill>
              <a:latin typeface="Montserrat" pitchFamily="2" charset="77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45DC1B0-9BF1-1F49-A3B2-4B53AAC8CC07}"/>
              </a:ext>
            </a:extLst>
          </p:cNvPr>
          <p:cNvSpPr/>
          <p:nvPr/>
        </p:nvSpPr>
        <p:spPr>
          <a:xfrm>
            <a:off x="679449" y="1172452"/>
            <a:ext cx="11264901" cy="8296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600" b="1" dirty="0" err="1">
                <a:solidFill>
                  <a:schemeClr val="bg1"/>
                </a:solidFill>
                <a:latin typeface="Montserrat SemiBold" pitchFamily="2" charset="77"/>
              </a:rPr>
              <a:t>Alternativas</a:t>
            </a:r>
            <a:r>
              <a:rPr lang="en-US" sz="3600" b="1" dirty="0">
                <a:solidFill>
                  <a:schemeClr val="bg1"/>
                </a:solidFill>
                <a:latin typeface="Montserrat SemiBold" pitchFamily="2" charset="77"/>
              </a:rPr>
              <a:t> </a:t>
            </a:r>
            <a:r>
              <a:rPr lang="en-US" sz="3600" b="1" dirty="0" err="1">
                <a:solidFill>
                  <a:schemeClr val="bg1"/>
                </a:solidFill>
                <a:latin typeface="Montserrat SemiBold" pitchFamily="2" charset="77"/>
              </a:rPr>
              <a:t>ao</a:t>
            </a:r>
            <a:r>
              <a:rPr lang="en-US" sz="3600" b="1" dirty="0">
                <a:solidFill>
                  <a:schemeClr val="bg1"/>
                </a:solidFill>
                <a:latin typeface="Montserrat SemiBold" pitchFamily="2" charset="77"/>
              </a:rPr>
              <a:t> GitHub</a:t>
            </a:r>
          </a:p>
        </p:txBody>
      </p:sp>
    </p:spTree>
    <p:extLst>
      <p:ext uri="{BB962C8B-B14F-4D97-AF65-F5344CB8AC3E}">
        <p14:creationId xmlns:p14="http://schemas.microsoft.com/office/powerpoint/2010/main" val="109728672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3B80F34-5249-0848-AAA9-12CA160C7F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4109" y="1435100"/>
            <a:ext cx="9223781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48709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>
            <a:spLocks noGrp="1"/>
          </p:cNvSpPr>
          <p:nvPr>
            <p:ph type="ctrTitle"/>
          </p:nvPr>
        </p:nvSpPr>
        <p:spPr>
          <a:xfrm>
            <a:off x="2089775" y="2111125"/>
            <a:ext cx="6009300" cy="154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dirty="0">
                <a:solidFill>
                  <a:srgbClr val="FFC800"/>
                </a:solidFill>
              </a:rPr>
              <a:t>.</a:t>
            </a:r>
            <a:endParaRPr dirty="0">
              <a:solidFill>
                <a:srgbClr val="FFC800"/>
              </a:solidFill>
            </a:endParaRPr>
          </a:p>
          <a:p>
            <a:r>
              <a:rPr lang="en" dirty="0" err="1"/>
              <a:t>Vocabulário</a:t>
            </a:r>
            <a:r>
              <a:rPr lang="en" dirty="0"/>
              <a:t> </a:t>
            </a:r>
            <a:r>
              <a:rPr lang="en" dirty="0" err="1"/>
              <a:t>Básico</a:t>
            </a:r>
            <a:r>
              <a:rPr lang="en" dirty="0"/>
              <a:t> Git</a:t>
            </a:r>
            <a:endParaRPr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7D3757-DB44-234D-8D17-8F5EAED1E58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2975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 txBox="1">
            <a:spLocks noGrp="1"/>
          </p:cNvSpPr>
          <p:nvPr>
            <p:ph type="body" idx="1"/>
          </p:nvPr>
        </p:nvSpPr>
        <p:spPr>
          <a:xfrm>
            <a:off x="621208" y="1274952"/>
            <a:ext cx="2691000" cy="37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sz="2000" dirty="0">
                <a:latin typeface="Montserrat Light" pitchFamily="2" charset="77"/>
              </a:rPr>
              <a:t>Repository/Repo</a:t>
            </a:r>
          </a:p>
          <a:p>
            <a:pPr marL="0" indent="0">
              <a:buNone/>
            </a:pPr>
            <a:r>
              <a:rPr lang="pt" sz="1400" dirty="0">
                <a:latin typeface="Montserrat Light" pitchFamily="2" charset="77"/>
              </a:rPr>
              <a:t>Local onde ficam todos os arquivos do projeto, inclusive os históricos e versões. Todo repositório tem uma pasta oculta .</a:t>
            </a:r>
            <a:r>
              <a:rPr lang="pt" sz="1400" dirty="0" err="1">
                <a:latin typeface="Montserrat Light" pitchFamily="2" charset="77"/>
              </a:rPr>
              <a:t>git</a:t>
            </a:r>
            <a:r>
              <a:rPr lang="pt" sz="1400" dirty="0">
                <a:latin typeface="Montserrat Light" pitchFamily="2" charset="77"/>
              </a:rPr>
              <a:t> indicando que existe um </a:t>
            </a:r>
            <a:r>
              <a:rPr lang="pt" sz="1400" dirty="0" err="1">
                <a:latin typeface="Montserrat Light" pitchFamily="2" charset="77"/>
              </a:rPr>
              <a:t>repo</a:t>
            </a:r>
            <a:r>
              <a:rPr lang="pt" sz="1400" dirty="0">
                <a:latin typeface="Montserrat Light" pitchFamily="2" charset="77"/>
              </a:rPr>
              <a:t> naquela pasta</a:t>
            </a:r>
            <a:endParaRPr sz="1400" dirty="0">
              <a:latin typeface="Montserrat Light" pitchFamily="2" charset="77"/>
            </a:endParaRPr>
          </a:p>
        </p:txBody>
      </p:sp>
      <p:sp>
        <p:nvSpPr>
          <p:cNvPr id="256" name="Shape 256"/>
          <p:cNvSpPr txBox="1">
            <a:spLocks noGrp="1"/>
          </p:cNvSpPr>
          <p:nvPr>
            <p:ph type="body" idx="2"/>
          </p:nvPr>
        </p:nvSpPr>
        <p:spPr>
          <a:xfrm>
            <a:off x="3411980" y="1289140"/>
            <a:ext cx="2691000" cy="37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sz="2000" dirty="0">
                <a:latin typeface="Montserrat Light" pitchFamily="2" charset="77"/>
              </a:rPr>
              <a:t>Commit</a:t>
            </a:r>
            <a:endParaRPr sz="2000" dirty="0">
              <a:latin typeface="Montserrat Light" pitchFamily="2" charset="77"/>
            </a:endParaRPr>
          </a:p>
          <a:p>
            <a:pPr marL="0" indent="0">
              <a:buNone/>
            </a:pPr>
            <a:r>
              <a:rPr lang="pt" sz="1400" dirty="0" err="1">
                <a:latin typeface="Montserrat Light" pitchFamily="2" charset="77"/>
              </a:rPr>
              <a:t>Colecão</a:t>
            </a:r>
            <a:r>
              <a:rPr lang="pt" sz="1400" dirty="0">
                <a:latin typeface="Montserrat Light" pitchFamily="2" charset="77"/>
              </a:rPr>
              <a:t> de </a:t>
            </a:r>
            <a:r>
              <a:rPr lang="pt" sz="1400" dirty="0" err="1">
                <a:latin typeface="Montserrat Light" pitchFamily="2" charset="77"/>
              </a:rPr>
              <a:t>alteracões</a:t>
            </a:r>
            <a:r>
              <a:rPr lang="pt" sz="1400" dirty="0">
                <a:latin typeface="Montserrat Light" pitchFamily="2" charset="77"/>
              </a:rPr>
              <a:t> realizadas, é como se fosse um “checkpoint” do seu projeto, sempre que necessário você pode retroceder até algum </a:t>
            </a:r>
            <a:r>
              <a:rPr lang="pt" sz="1400" dirty="0" err="1">
                <a:latin typeface="Montserrat Light" pitchFamily="2" charset="77"/>
              </a:rPr>
              <a:t>commit</a:t>
            </a:r>
            <a:r>
              <a:rPr lang="en" sz="1400" dirty="0">
                <a:latin typeface="Montserrat Light" pitchFamily="2" charset="77"/>
              </a:rPr>
              <a:t>.</a:t>
            </a:r>
            <a:endParaRPr sz="1400" dirty="0">
              <a:latin typeface="Montserrat Light" pitchFamily="2" charset="77"/>
            </a:endParaRPr>
          </a:p>
        </p:txBody>
      </p:sp>
      <p:sp>
        <p:nvSpPr>
          <p:cNvPr id="257" name="Shape 257"/>
          <p:cNvSpPr txBox="1">
            <a:spLocks noGrp="1"/>
          </p:cNvSpPr>
          <p:nvPr>
            <p:ph type="body" idx="3"/>
          </p:nvPr>
        </p:nvSpPr>
        <p:spPr>
          <a:xfrm>
            <a:off x="6278515" y="1289140"/>
            <a:ext cx="2691000" cy="37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" sz="2000" dirty="0" err="1">
                <a:latin typeface="Montserrat Light" pitchFamily="2" charset="77"/>
              </a:rPr>
              <a:t>Branch</a:t>
            </a:r>
            <a:endParaRPr sz="2000" dirty="0">
              <a:latin typeface="Montserrat Light" pitchFamily="2" charset="77"/>
            </a:endParaRPr>
          </a:p>
          <a:p>
            <a:pPr marL="0" indent="0">
              <a:buNone/>
            </a:pPr>
            <a:r>
              <a:rPr lang="pt" sz="1400" dirty="0">
                <a:latin typeface="Montserrat Light" pitchFamily="2" charset="77"/>
              </a:rPr>
              <a:t>É uma </a:t>
            </a:r>
            <a:r>
              <a:rPr lang="pt" sz="1400" dirty="0" err="1">
                <a:latin typeface="Montserrat Light" pitchFamily="2" charset="77"/>
              </a:rPr>
              <a:t>ramificacão</a:t>
            </a:r>
            <a:r>
              <a:rPr lang="pt" sz="1400" dirty="0">
                <a:latin typeface="Montserrat Light" pitchFamily="2" charset="77"/>
              </a:rPr>
              <a:t> do seu projeto, cada </a:t>
            </a:r>
            <a:r>
              <a:rPr lang="pt" sz="1400" dirty="0" err="1">
                <a:latin typeface="Montserrat Light" pitchFamily="2" charset="77"/>
              </a:rPr>
              <a:t>branch</a:t>
            </a:r>
            <a:r>
              <a:rPr lang="pt" sz="1400" dirty="0">
                <a:latin typeface="Montserrat Light" pitchFamily="2" charset="77"/>
              </a:rPr>
              <a:t> representa uma versão do seu projeto, e podemos seguir uma linha de desenvolvimento a partir de cada </a:t>
            </a:r>
            <a:r>
              <a:rPr lang="pt" sz="1400" dirty="0" err="1">
                <a:latin typeface="Montserrat Light" pitchFamily="2" charset="77"/>
              </a:rPr>
              <a:t>branch</a:t>
            </a:r>
            <a:r>
              <a:rPr lang="en" sz="1400" dirty="0">
                <a:latin typeface="Montserrat Light" pitchFamily="2" charset="77"/>
              </a:rPr>
              <a:t>. </a:t>
            </a:r>
            <a:endParaRPr sz="1400" dirty="0">
              <a:latin typeface="Montserrat Light" pitchFamily="2" charset="77"/>
            </a:endParaRPr>
          </a:p>
          <a:p>
            <a:pPr marL="0" indent="0">
              <a:buNone/>
            </a:pPr>
            <a:endParaRPr sz="1400" dirty="0">
              <a:latin typeface="Montserrat Light" pitchFamily="2" charset="77"/>
            </a:endParaRPr>
          </a:p>
        </p:txBody>
      </p:sp>
      <p:sp>
        <p:nvSpPr>
          <p:cNvPr id="258" name="Shape 258"/>
          <p:cNvSpPr txBox="1">
            <a:spLocks noGrp="1"/>
          </p:cNvSpPr>
          <p:nvPr>
            <p:ph type="body" idx="1"/>
          </p:nvPr>
        </p:nvSpPr>
        <p:spPr>
          <a:xfrm>
            <a:off x="650758" y="3980847"/>
            <a:ext cx="2631900" cy="174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sz="2000" dirty="0">
                <a:latin typeface="Montserrat Light" pitchFamily="2" charset="77"/>
              </a:rPr>
              <a:t>Fork</a:t>
            </a:r>
            <a:endParaRPr sz="2000" dirty="0">
              <a:latin typeface="Montserrat Light" pitchFamily="2" charset="77"/>
            </a:endParaRPr>
          </a:p>
          <a:p>
            <a:pPr marL="0" indent="0">
              <a:buNone/>
            </a:pPr>
            <a:r>
              <a:rPr lang="pt" sz="1400" dirty="0">
                <a:latin typeface="Montserrat Light" pitchFamily="2" charset="77"/>
              </a:rPr>
              <a:t>Basicamente é uma bifurcação, uma cópia de um projeto existente para seguir em uma nova direção</a:t>
            </a:r>
            <a:r>
              <a:rPr lang="en" sz="1400" dirty="0">
                <a:latin typeface="Montserrat Light" pitchFamily="2" charset="77"/>
              </a:rPr>
              <a:t>.. Online</a:t>
            </a:r>
            <a:endParaRPr sz="1400" dirty="0">
              <a:latin typeface="Montserrat Light" pitchFamily="2" charset="77"/>
            </a:endParaRPr>
          </a:p>
        </p:txBody>
      </p:sp>
      <p:sp>
        <p:nvSpPr>
          <p:cNvPr id="259" name="Shape 259"/>
          <p:cNvSpPr txBox="1">
            <a:spLocks noGrp="1"/>
          </p:cNvSpPr>
          <p:nvPr>
            <p:ph type="body" idx="2"/>
          </p:nvPr>
        </p:nvSpPr>
        <p:spPr>
          <a:xfrm>
            <a:off x="9145050" y="1293732"/>
            <a:ext cx="2631900" cy="174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sz="2000" dirty="0">
                <a:latin typeface="Montserrat Light" pitchFamily="2" charset="77"/>
              </a:rPr>
              <a:t>Merge</a:t>
            </a:r>
            <a:endParaRPr sz="2000" dirty="0">
              <a:latin typeface="Montserrat Light" pitchFamily="2" charset="77"/>
            </a:endParaRPr>
          </a:p>
          <a:p>
            <a:pPr marL="0" indent="0">
              <a:buNone/>
            </a:pPr>
            <a:r>
              <a:rPr lang="pt" sz="1400" dirty="0">
                <a:latin typeface="Montserrat Light" pitchFamily="2" charset="77"/>
              </a:rPr>
              <a:t>É a capacidade de incorporar alterações do </a:t>
            </a:r>
            <a:r>
              <a:rPr lang="pt" sz="1400" dirty="0" err="1">
                <a:latin typeface="Montserrat Light" pitchFamily="2" charset="77"/>
              </a:rPr>
              <a:t>git</a:t>
            </a:r>
            <a:r>
              <a:rPr lang="pt" sz="1400" dirty="0">
                <a:latin typeface="Montserrat Light" pitchFamily="2" charset="77"/>
              </a:rPr>
              <a:t>, onde acontece uma junção dos </a:t>
            </a:r>
            <a:r>
              <a:rPr lang="pt" sz="1400" dirty="0" err="1">
                <a:latin typeface="Montserrat Light" pitchFamily="2" charset="77"/>
              </a:rPr>
              <a:t>branchs</a:t>
            </a:r>
            <a:r>
              <a:rPr lang="en" sz="1400" dirty="0">
                <a:latin typeface="Montserrat Light" pitchFamily="2" charset="77"/>
              </a:rPr>
              <a:t>.</a:t>
            </a:r>
            <a:endParaRPr sz="1400" dirty="0">
              <a:latin typeface="Montserrat Light" pitchFamily="2" charset="77"/>
            </a:endParaRPr>
          </a:p>
        </p:txBody>
      </p:sp>
      <p:sp>
        <p:nvSpPr>
          <p:cNvPr id="260" name="Shape 260"/>
          <p:cNvSpPr txBox="1">
            <a:spLocks noGrp="1"/>
          </p:cNvSpPr>
          <p:nvPr>
            <p:ph type="body" idx="3"/>
          </p:nvPr>
        </p:nvSpPr>
        <p:spPr>
          <a:xfrm>
            <a:off x="6202752" y="4013148"/>
            <a:ext cx="2631900" cy="174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sz="2000" dirty="0">
                <a:latin typeface="Montserrat Light" pitchFamily="2" charset="77"/>
              </a:rPr>
              <a:t>Pull</a:t>
            </a:r>
            <a:endParaRPr sz="2000" dirty="0">
              <a:latin typeface="Montserrat Light" pitchFamily="2" charset="77"/>
            </a:endParaRPr>
          </a:p>
          <a:p>
            <a:pPr marL="0" indent="0">
              <a:buNone/>
            </a:pPr>
            <a:r>
              <a:rPr lang="pt" sz="1400" dirty="0">
                <a:latin typeface="Montserrat Light" pitchFamily="2" charset="77"/>
              </a:rPr>
              <a:t>É uma atualização do repositório local a partir de um repositório online</a:t>
            </a:r>
            <a:r>
              <a:rPr lang="en" sz="1400" dirty="0">
                <a:latin typeface="Montserrat Light" pitchFamily="2" charset="77"/>
              </a:rPr>
              <a:t>. </a:t>
            </a:r>
            <a:endParaRPr sz="1400" dirty="0">
              <a:latin typeface="Montserrat Light" pitchFamily="2" charset="77"/>
            </a:endParaRPr>
          </a:p>
          <a:p>
            <a:pPr marL="0" indent="0">
              <a:buNone/>
            </a:pPr>
            <a:endParaRPr sz="1400" dirty="0">
              <a:latin typeface="Montserrat Light" pitchFamily="2" charset="77"/>
            </a:endParaRPr>
          </a:p>
        </p:txBody>
      </p:sp>
      <p:sp>
        <p:nvSpPr>
          <p:cNvPr id="50" name="Shape 260">
            <a:extLst>
              <a:ext uri="{FF2B5EF4-FFF2-40B4-BE49-F238E27FC236}">
                <a16:creationId xmlns:a16="http://schemas.microsoft.com/office/drawing/2014/main" id="{7A822A40-09EB-A340-BFBD-ECC6C54A5419}"/>
              </a:ext>
            </a:extLst>
          </p:cNvPr>
          <p:cNvSpPr txBox="1">
            <a:spLocks/>
          </p:cNvSpPr>
          <p:nvPr/>
        </p:nvSpPr>
        <p:spPr>
          <a:xfrm>
            <a:off x="9145050" y="4013148"/>
            <a:ext cx="2631900" cy="17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○"/>
              <a:defRPr sz="18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●"/>
              <a:defRPr sz="18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■"/>
              <a:defRPr sz="18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●"/>
              <a:defRPr sz="18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○"/>
              <a:defRPr sz="18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■"/>
              <a:defRPr sz="18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●"/>
              <a:defRPr sz="18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○"/>
              <a:defRPr sz="18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■"/>
              <a:defRPr sz="18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>
              <a:buFont typeface="Open Sans"/>
              <a:buNone/>
            </a:pPr>
            <a:r>
              <a:rPr lang="en-US" sz="2000" kern="0" dirty="0">
                <a:latin typeface="Montserrat Light" pitchFamily="2" charset="77"/>
              </a:rPr>
              <a:t>Push</a:t>
            </a:r>
          </a:p>
          <a:p>
            <a:pPr marL="0" indent="0">
              <a:buNone/>
            </a:pPr>
            <a:r>
              <a:rPr lang="pt" sz="1400" kern="0" dirty="0">
                <a:latin typeface="Montserrat Light" pitchFamily="2" charset="77"/>
              </a:rPr>
              <a:t>É uma atualização do repositório online a partir de um repositório local.</a:t>
            </a:r>
            <a:r>
              <a:rPr lang="en-US" sz="1400" kern="0" dirty="0">
                <a:latin typeface="Montserrat Light" pitchFamily="2" charset="77"/>
              </a:rPr>
              <a:t>. </a:t>
            </a:r>
          </a:p>
          <a:p>
            <a:pPr marL="0" indent="0">
              <a:buFont typeface="Open Sans"/>
              <a:buNone/>
            </a:pPr>
            <a:endParaRPr lang="en-US" sz="1400" kern="0" dirty="0">
              <a:latin typeface="Montserrat Light" pitchFamily="2" charset="77"/>
            </a:endParaRPr>
          </a:p>
        </p:txBody>
      </p:sp>
      <p:sp>
        <p:nvSpPr>
          <p:cNvPr id="51" name="Shape 258">
            <a:extLst>
              <a:ext uri="{FF2B5EF4-FFF2-40B4-BE49-F238E27FC236}">
                <a16:creationId xmlns:a16="http://schemas.microsoft.com/office/drawing/2014/main" id="{B0D604C8-CB96-424C-B68B-D1C0CF760A95}"/>
              </a:ext>
            </a:extLst>
          </p:cNvPr>
          <p:cNvSpPr txBox="1">
            <a:spLocks/>
          </p:cNvSpPr>
          <p:nvPr/>
        </p:nvSpPr>
        <p:spPr>
          <a:xfrm>
            <a:off x="3411980" y="3980847"/>
            <a:ext cx="2631900" cy="17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○"/>
              <a:defRPr sz="18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●"/>
              <a:defRPr sz="18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■"/>
              <a:defRPr sz="18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●"/>
              <a:defRPr sz="18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○"/>
              <a:defRPr sz="18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■"/>
              <a:defRPr sz="18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●"/>
              <a:defRPr sz="18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○"/>
              <a:defRPr sz="18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■"/>
              <a:defRPr sz="18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>
              <a:buFont typeface="Open Sans"/>
              <a:buNone/>
            </a:pPr>
            <a:r>
              <a:rPr lang="pt" sz="2000" kern="0" dirty="0">
                <a:latin typeface="Montserrat Light" pitchFamily="2" charset="77"/>
              </a:rPr>
              <a:t>Clone</a:t>
            </a:r>
          </a:p>
          <a:p>
            <a:pPr marL="0" indent="0">
              <a:buFont typeface="Open Sans"/>
              <a:buNone/>
            </a:pPr>
            <a:r>
              <a:rPr lang="pt" sz="1400" kern="0" dirty="0">
                <a:latin typeface="Montserrat Light" pitchFamily="2" charset="77"/>
              </a:rPr>
              <a:t>Basicamente é uma bifurcação, uma cópia de um projeto existente para seguir em uma nova direção. Local</a:t>
            </a:r>
          </a:p>
        </p:txBody>
      </p:sp>
    </p:spTree>
    <p:extLst>
      <p:ext uri="{BB962C8B-B14F-4D97-AF65-F5344CB8AC3E}">
        <p14:creationId xmlns:p14="http://schemas.microsoft.com/office/powerpoint/2010/main" val="725120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>
            <a:spLocks noGrp="1"/>
          </p:cNvSpPr>
          <p:nvPr>
            <p:ph type="ctrTitle"/>
          </p:nvPr>
        </p:nvSpPr>
        <p:spPr>
          <a:xfrm>
            <a:off x="2089775" y="2111125"/>
            <a:ext cx="6009300" cy="154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dirty="0">
                <a:solidFill>
                  <a:srgbClr val="FFC800"/>
                </a:solidFill>
              </a:rPr>
              <a:t>.</a:t>
            </a:r>
            <a:endParaRPr dirty="0">
              <a:solidFill>
                <a:srgbClr val="FFC800"/>
              </a:solidFill>
            </a:endParaRPr>
          </a:p>
          <a:p>
            <a:r>
              <a:rPr lang="en" dirty="0" err="1"/>
              <a:t>Porque</a:t>
            </a:r>
            <a:r>
              <a:rPr lang="en" dirty="0"/>
              <a:t> </a:t>
            </a:r>
            <a:r>
              <a:rPr lang="en" dirty="0" err="1"/>
              <a:t>eu</a:t>
            </a:r>
            <a:r>
              <a:rPr lang="en" dirty="0"/>
              <a:t> </a:t>
            </a:r>
            <a:r>
              <a:rPr lang="en" dirty="0" err="1"/>
              <a:t>preciso</a:t>
            </a:r>
            <a:r>
              <a:rPr lang="en" dirty="0"/>
              <a:t> </a:t>
            </a:r>
            <a:r>
              <a:rPr lang="en" dirty="0" err="1"/>
              <a:t>aprender</a:t>
            </a:r>
            <a:r>
              <a:rPr lang="en" dirty="0"/>
              <a:t> a </a:t>
            </a:r>
            <a:r>
              <a:rPr lang="en" dirty="0" err="1"/>
              <a:t>usar</a:t>
            </a:r>
            <a:r>
              <a:rPr lang="en" dirty="0"/>
              <a:t> GIT?</a:t>
            </a:r>
            <a:endParaRPr dirty="0"/>
          </a:p>
        </p:txBody>
      </p:sp>
      <p:sp>
        <p:nvSpPr>
          <p:cNvPr id="99" name="Shape 99"/>
          <p:cNvSpPr txBox="1">
            <a:spLocks noGrp="1"/>
          </p:cNvSpPr>
          <p:nvPr>
            <p:ph type="subTitle" idx="1"/>
          </p:nvPr>
        </p:nvSpPr>
        <p:spPr>
          <a:xfrm>
            <a:off x="2005675" y="4658725"/>
            <a:ext cx="6093600" cy="10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202952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>
            <a:spLocks noGrp="1"/>
          </p:cNvSpPr>
          <p:nvPr>
            <p:ph type="ctrTitle"/>
          </p:nvPr>
        </p:nvSpPr>
        <p:spPr>
          <a:xfrm>
            <a:off x="2089775" y="2111125"/>
            <a:ext cx="6009300" cy="154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>
                <a:solidFill>
                  <a:srgbClr val="FFC800"/>
                </a:solidFill>
              </a:rPr>
              <a:t>.</a:t>
            </a:r>
            <a:endParaRPr dirty="0">
              <a:solidFill>
                <a:srgbClr val="FFC800"/>
              </a:solidFill>
            </a:endParaRPr>
          </a:p>
          <a:p>
            <a:r>
              <a:rPr lang="en" dirty="0" err="1"/>
              <a:t>Criando</a:t>
            </a:r>
            <a:r>
              <a:rPr lang="en" dirty="0"/>
              <a:t> um </a:t>
            </a:r>
            <a:r>
              <a:rPr lang="en" dirty="0" err="1"/>
              <a:t>repositório</a:t>
            </a:r>
            <a:endParaRPr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4C7E2A-C4A5-234F-95F4-217EEBF3B6F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23037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4B214-4FE0-4640-9855-9FA64FB6FC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err="1"/>
              <a:t>Configuração</a:t>
            </a:r>
            <a:r>
              <a:rPr lang="en-US" sz="3200" dirty="0"/>
              <a:t> </a:t>
            </a:r>
            <a:r>
              <a:rPr lang="en-US" sz="3200" dirty="0" err="1"/>
              <a:t>Inicial</a:t>
            </a:r>
            <a:r>
              <a:rPr lang="en-US" sz="3200" dirty="0"/>
              <a:t> – setup da </a:t>
            </a:r>
            <a:r>
              <a:rPr lang="en-US" sz="3200" dirty="0" err="1"/>
              <a:t>sua</a:t>
            </a:r>
            <a:r>
              <a:rPr lang="en-US" sz="3200" dirty="0"/>
              <a:t> </a:t>
            </a:r>
            <a:r>
              <a:rPr lang="en-US" sz="3200" dirty="0" err="1"/>
              <a:t>conta</a:t>
            </a:r>
            <a:endParaRPr lang="en-US" sz="32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11245E-DCDB-8C47-A2CD-7D7348BD4A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891276"/>
            <a:ext cx="10693600" cy="3753600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US" sz="2400" dirty="0">
                <a:latin typeface="Montserrat Light" pitchFamily="2" charset="77"/>
              </a:rPr>
              <a:t>$git config --global </a:t>
            </a:r>
            <a:r>
              <a:rPr lang="en-US" sz="2400" dirty="0" err="1">
                <a:latin typeface="Montserrat Light" pitchFamily="2" charset="77"/>
              </a:rPr>
              <a:t>user.name</a:t>
            </a:r>
            <a:r>
              <a:rPr lang="en-US" sz="2400" dirty="0">
                <a:latin typeface="Montserrat Light" pitchFamily="2" charset="77"/>
              </a:rPr>
              <a:t> ”username"</a:t>
            </a:r>
          </a:p>
          <a:p>
            <a:pPr>
              <a:lnSpc>
                <a:spcPct val="200000"/>
              </a:lnSpc>
            </a:pPr>
            <a:r>
              <a:rPr lang="en-US" sz="2400" dirty="0">
                <a:latin typeface="Montserrat Light" pitchFamily="2" charset="77"/>
              </a:rPr>
              <a:t>$git config --global </a:t>
            </a:r>
            <a:r>
              <a:rPr lang="en-US" sz="2400" dirty="0" err="1">
                <a:latin typeface="Montserrat Light" pitchFamily="2" charset="77"/>
              </a:rPr>
              <a:t>user.email</a:t>
            </a:r>
            <a:r>
              <a:rPr lang="en-US" sz="2400" dirty="0">
                <a:latin typeface="Montserrat Light" pitchFamily="2" charset="77"/>
              </a:rPr>
              <a:t> "</a:t>
            </a:r>
            <a:r>
              <a:rPr lang="en-US" sz="2400" dirty="0" err="1">
                <a:latin typeface="Montserrat Light" pitchFamily="2" charset="77"/>
              </a:rPr>
              <a:t>email@email.com</a:t>
            </a:r>
            <a:r>
              <a:rPr lang="en-US" sz="2400" dirty="0">
                <a:latin typeface="Montserrat Light" pitchFamily="2" charset="77"/>
              </a:rPr>
              <a:t>"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3D31A8-322B-B941-8C2E-FE88632906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5097" y="2384435"/>
            <a:ext cx="2931559" cy="3345506"/>
          </a:xfrm>
          <a:prstGeom prst="rect">
            <a:avLst/>
          </a:prstGeom>
        </p:spPr>
      </p:pic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A1DCC12D-72D7-AF49-89BE-BBAAEE10B5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307" y="4160265"/>
            <a:ext cx="8835775" cy="240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0677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68249C-3AB1-8E49-9C12-9F65CBAC58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Criando</a:t>
            </a:r>
            <a:r>
              <a:rPr lang="en-US" dirty="0"/>
              <a:t> </a:t>
            </a:r>
            <a:r>
              <a:rPr lang="en-US" dirty="0" err="1"/>
              <a:t>repositório</a:t>
            </a:r>
            <a:r>
              <a:rPr lang="en-US" dirty="0"/>
              <a:t> no </a:t>
            </a:r>
            <a:r>
              <a:rPr lang="en-US" dirty="0" err="1"/>
              <a:t>Github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489FD4-DE8D-5D4C-AB9E-1CF79CD27F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2178815"/>
            <a:ext cx="10693600" cy="3753600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https://github.com/login</a:t>
            </a:r>
            <a:endParaRPr lang="en-US" dirty="0"/>
          </a:p>
          <a:p>
            <a:r>
              <a:rPr lang="en-US" dirty="0"/>
              <a:t>Novo </a:t>
            </a:r>
            <a:r>
              <a:rPr lang="en-US" dirty="0" err="1"/>
              <a:t>repositório</a:t>
            </a:r>
            <a:endParaRPr lang="en-US" dirty="0"/>
          </a:p>
          <a:p>
            <a:r>
              <a:rPr lang="en-US" dirty="0"/>
              <a:t>Nome do </a:t>
            </a:r>
            <a:r>
              <a:rPr lang="en-US" dirty="0" err="1"/>
              <a:t>repositório</a:t>
            </a:r>
            <a:endParaRPr lang="en-US" dirty="0"/>
          </a:p>
          <a:p>
            <a:r>
              <a:rPr lang="en-US" dirty="0" err="1"/>
              <a:t>Descrição</a:t>
            </a:r>
            <a:endParaRPr lang="en-US" dirty="0"/>
          </a:p>
          <a:p>
            <a:r>
              <a:rPr lang="en-US" dirty="0" err="1"/>
              <a:t>Público</a:t>
            </a:r>
            <a:r>
              <a:rPr lang="en-US" dirty="0"/>
              <a:t> 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dirty="0" err="1"/>
              <a:t>Privado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449274-BEBF-D049-A949-6D1F81D3A5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5967" y="4055615"/>
            <a:ext cx="3811713" cy="258662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2A1E25C-6933-074F-865A-FC7C002D7F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70696" y="4055615"/>
            <a:ext cx="3811713" cy="2586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44081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68249C-3AB1-8E49-9C12-9F65CBAC58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Criando</a:t>
            </a:r>
            <a:r>
              <a:rPr lang="en-US" dirty="0"/>
              <a:t> </a:t>
            </a:r>
            <a:r>
              <a:rPr lang="en-US" dirty="0" err="1"/>
              <a:t>repositório</a:t>
            </a:r>
            <a:r>
              <a:rPr lang="en-US" dirty="0"/>
              <a:t> local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489FD4-DE8D-5D4C-AB9E-1CF79CD27F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dirty="0" err="1">
                <a:latin typeface="Montserrat Light" pitchFamily="2" charset="77"/>
              </a:rPr>
              <a:t>Criar</a:t>
            </a:r>
            <a:r>
              <a:rPr lang="en-US" sz="2400" dirty="0">
                <a:latin typeface="Montserrat Light" pitchFamily="2" charset="77"/>
              </a:rPr>
              <a:t> um </a:t>
            </a:r>
            <a:r>
              <a:rPr lang="en-US" sz="2400" dirty="0" err="1">
                <a:latin typeface="Montserrat Light" pitchFamily="2" charset="77"/>
              </a:rPr>
              <a:t>diretório</a:t>
            </a:r>
            <a:endParaRPr lang="en-US" sz="2400" dirty="0">
              <a:latin typeface="Montserrat Light" pitchFamily="2" charset="77"/>
            </a:endParaRPr>
          </a:p>
          <a:p>
            <a:r>
              <a:rPr lang="en-US" sz="2400" dirty="0">
                <a:latin typeface="Montserrat Light" pitchFamily="2" charset="77"/>
              </a:rPr>
              <a:t>$ git </a:t>
            </a:r>
            <a:r>
              <a:rPr lang="en-US" sz="2400" dirty="0" err="1">
                <a:latin typeface="Montserrat Light" pitchFamily="2" charset="77"/>
              </a:rPr>
              <a:t>init</a:t>
            </a:r>
            <a:endParaRPr lang="en-US" sz="2400" dirty="0">
              <a:latin typeface="Montserrat Light" pitchFamily="2" charset="77"/>
            </a:endParaRPr>
          </a:p>
          <a:p>
            <a:pPr marL="38100" indent="0">
              <a:buNone/>
            </a:pPr>
            <a:endParaRPr lang="en-US" sz="2400" dirty="0">
              <a:latin typeface="Montserrat Ligh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14063408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68249C-3AB1-8E49-9C12-9F65CBAC58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Criando</a:t>
            </a:r>
            <a:r>
              <a:rPr lang="en-US" dirty="0"/>
              <a:t> </a:t>
            </a:r>
            <a:r>
              <a:rPr lang="en-US" dirty="0" err="1"/>
              <a:t>repositório</a:t>
            </a:r>
            <a:r>
              <a:rPr lang="en-US" dirty="0"/>
              <a:t> local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489FD4-DE8D-5D4C-AB9E-1CF79CD27F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dirty="0" err="1"/>
              <a:t>Criar</a:t>
            </a:r>
            <a:r>
              <a:rPr lang="en-US" sz="2400" dirty="0"/>
              <a:t> um </a:t>
            </a:r>
            <a:r>
              <a:rPr lang="en-US" sz="2400" dirty="0" err="1"/>
              <a:t>diretório</a:t>
            </a:r>
            <a:endParaRPr lang="en-US" sz="2400" dirty="0"/>
          </a:p>
          <a:p>
            <a:r>
              <a:rPr lang="en-US" sz="2400" dirty="0"/>
              <a:t>$ git </a:t>
            </a:r>
            <a:r>
              <a:rPr lang="en-US" sz="2400" dirty="0" err="1"/>
              <a:t>init</a:t>
            </a:r>
            <a:endParaRPr lang="en-US" sz="2400" dirty="0"/>
          </a:p>
          <a:p>
            <a:r>
              <a:rPr lang="en-US" sz="2400" dirty="0"/>
              <a:t>$ git add</a:t>
            </a:r>
          </a:p>
          <a:p>
            <a:r>
              <a:rPr lang="en-US" sz="2400" dirty="0"/>
              <a:t>$ git commit –m “</a:t>
            </a:r>
            <a:r>
              <a:rPr lang="en-US" sz="2400" dirty="0" err="1"/>
              <a:t>primeiro</a:t>
            </a:r>
            <a:r>
              <a:rPr lang="en-US" sz="2400" dirty="0"/>
              <a:t> commit”</a:t>
            </a:r>
          </a:p>
          <a:p>
            <a:r>
              <a:rPr lang="en-US" sz="2400" dirty="0"/>
              <a:t>$ git remote add origin </a:t>
            </a:r>
            <a:r>
              <a:rPr lang="en-US" sz="2400" dirty="0">
                <a:hlinkClick r:id="rId2"/>
              </a:rPr>
              <a:t>https://github.com/vcarva/scripts-powershell.git</a:t>
            </a:r>
            <a:endParaRPr lang="en-US" sz="2400" dirty="0"/>
          </a:p>
          <a:p>
            <a:r>
              <a:rPr lang="en-US" sz="2400" dirty="0"/>
              <a:t>$ git push –u origin master </a:t>
            </a:r>
          </a:p>
          <a:p>
            <a:endParaRPr lang="en-US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647051E-EF7A-F04E-B141-AB578B8A86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6845" y="2026025"/>
            <a:ext cx="4435757" cy="2297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217864"/>
      </p:ext>
    </p:extLst>
  </p:cSld>
  <p:clrMapOvr>
    <a:masterClrMapping/>
  </p:clrMapOvr>
  <p:transition>
    <p:fade thruBlk="1"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>
            <a:spLocks noGrp="1"/>
          </p:cNvSpPr>
          <p:nvPr>
            <p:ph type="ctrTitle"/>
          </p:nvPr>
        </p:nvSpPr>
        <p:spPr>
          <a:xfrm>
            <a:off x="2089775" y="2111125"/>
            <a:ext cx="6009300" cy="154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dirty="0">
                <a:solidFill>
                  <a:srgbClr val="FFC800"/>
                </a:solidFill>
              </a:rPr>
              <a:t>7.</a:t>
            </a:r>
            <a:endParaRPr dirty="0">
              <a:solidFill>
                <a:srgbClr val="FFC800"/>
              </a:solidFill>
            </a:endParaRPr>
          </a:p>
          <a:p>
            <a:r>
              <a:rPr lang="en" dirty="0" err="1"/>
              <a:t>Principais</a:t>
            </a:r>
            <a:r>
              <a:rPr lang="en" dirty="0"/>
              <a:t> </a:t>
            </a:r>
            <a:r>
              <a:rPr lang="en" dirty="0" err="1"/>
              <a:t>comandos</a:t>
            </a:r>
            <a:endParaRPr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FF5A11-C973-0346-B61A-891BAC9578A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82245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DB95AF2A-2311-4743-A863-1DB82A79CF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4834145"/>
            <a:ext cx="3117273" cy="1429200"/>
          </a:xfrm>
        </p:spPr>
        <p:txBody>
          <a:bodyPr/>
          <a:lstStyle/>
          <a:p>
            <a:r>
              <a:rPr lang="en-US" sz="5400" dirty="0"/>
              <a:t>add</a:t>
            </a:r>
            <a:br>
              <a:rPr lang="en-US" sz="5400" dirty="0"/>
            </a:br>
            <a:r>
              <a:rPr lang="en-US" sz="5400" dirty="0"/>
              <a:t>commit</a:t>
            </a:r>
            <a:br>
              <a:rPr lang="en-US" sz="5400" dirty="0"/>
            </a:br>
            <a:r>
              <a:rPr lang="en-US" sz="5400" dirty="0"/>
              <a:t>push</a:t>
            </a:r>
            <a:br>
              <a:rPr lang="en-US" sz="5400" dirty="0"/>
            </a:br>
            <a:r>
              <a:rPr lang="en-US" sz="5400" dirty="0"/>
              <a:t>pull</a:t>
            </a:r>
            <a:br>
              <a:rPr lang="en-US" sz="5400" dirty="0"/>
            </a:br>
            <a:r>
              <a:rPr lang="en-US" sz="5400" dirty="0"/>
              <a:t>clone</a:t>
            </a:r>
            <a:br>
              <a:rPr lang="en-US" sz="5400" dirty="0"/>
            </a:br>
            <a:r>
              <a:rPr lang="en-US" sz="5400" dirty="0"/>
              <a:t>status</a:t>
            </a:r>
            <a:br>
              <a:rPr lang="en-US" sz="5400" dirty="0"/>
            </a:br>
            <a:r>
              <a:rPr lang="en-US" sz="5400" dirty="0"/>
              <a:t>help</a:t>
            </a:r>
          </a:p>
        </p:txBody>
      </p:sp>
      <p:sp>
        <p:nvSpPr>
          <p:cNvPr id="14" name="Shape 140">
            <a:extLst>
              <a:ext uri="{FF2B5EF4-FFF2-40B4-BE49-F238E27FC236}">
                <a16:creationId xmlns:a16="http://schemas.microsoft.com/office/drawing/2014/main" id="{8D743B07-07AA-5348-B2B0-560F595FF9BA}"/>
              </a:ext>
            </a:extLst>
          </p:cNvPr>
          <p:cNvSpPr txBox="1">
            <a:spLocks/>
          </p:cNvSpPr>
          <p:nvPr/>
        </p:nvSpPr>
        <p:spPr>
          <a:xfrm>
            <a:off x="4075336" y="1228796"/>
            <a:ext cx="2691000" cy="37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b="1" kern="0" dirty="0">
                <a:solidFill>
                  <a:schemeClr val="bg1"/>
                </a:solidFill>
                <a:latin typeface="Montserrat Light" pitchFamily="2" charset="77"/>
              </a:rPr>
              <a:t>add</a:t>
            </a:r>
          </a:p>
          <a:p>
            <a:r>
              <a:rPr lang="en-US" kern="0" dirty="0" err="1">
                <a:latin typeface="Montserrat Light" pitchFamily="2" charset="77"/>
              </a:rPr>
              <a:t>Adiciona</a:t>
            </a:r>
            <a:r>
              <a:rPr lang="en-US" kern="0" dirty="0">
                <a:latin typeface="Montserrat Light" pitchFamily="2" charset="77"/>
              </a:rPr>
              <a:t> </a:t>
            </a:r>
            <a:r>
              <a:rPr lang="en-US" kern="0" dirty="0" err="1">
                <a:latin typeface="Montserrat Light" pitchFamily="2" charset="77"/>
              </a:rPr>
              <a:t>arquivos</a:t>
            </a:r>
            <a:r>
              <a:rPr lang="en-US" kern="0" dirty="0">
                <a:latin typeface="Montserrat Light" pitchFamily="2" charset="77"/>
              </a:rPr>
              <a:t> </a:t>
            </a:r>
            <a:r>
              <a:rPr lang="en-US" kern="0" dirty="0" err="1">
                <a:latin typeface="Montserrat Light" pitchFamily="2" charset="77"/>
              </a:rPr>
              <a:t>ao</a:t>
            </a:r>
            <a:r>
              <a:rPr lang="en-US" kern="0" dirty="0">
                <a:latin typeface="Montserrat Light" pitchFamily="2" charset="77"/>
              </a:rPr>
              <a:t> </a:t>
            </a:r>
            <a:r>
              <a:rPr lang="en-US" kern="0" dirty="0" err="1">
                <a:latin typeface="Montserrat Light" pitchFamily="2" charset="77"/>
              </a:rPr>
              <a:t>índice</a:t>
            </a:r>
            <a:r>
              <a:rPr lang="en-US" kern="0" dirty="0">
                <a:latin typeface="Montserrat Light" pitchFamily="2" charset="77"/>
              </a:rPr>
              <a:t>.</a:t>
            </a:r>
          </a:p>
          <a:p>
            <a:endParaRPr lang="en-US" kern="0" dirty="0">
              <a:latin typeface="Montserrat Light" pitchFamily="2" charset="77"/>
            </a:endParaRPr>
          </a:p>
          <a:p>
            <a:r>
              <a:rPr lang="en-US" i="1" kern="0" dirty="0">
                <a:latin typeface="Montserrat Light" pitchFamily="2" charset="77"/>
              </a:rPr>
              <a:t>$git add *</a:t>
            </a:r>
          </a:p>
          <a:p>
            <a:r>
              <a:rPr lang="en-US" i="1" kern="0" dirty="0">
                <a:latin typeface="Montserrat Light" pitchFamily="2" charset="77"/>
              </a:rPr>
              <a:t>$git add .</a:t>
            </a:r>
          </a:p>
          <a:p>
            <a:r>
              <a:rPr lang="en-US" i="1" kern="0" dirty="0">
                <a:latin typeface="Montserrat Light" pitchFamily="2" charset="77"/>
              </a:rPr>
              <a:t>$git add script1.ps1</a:t>
            </a:r>
          </a:p>
        </p:txBody>
      </p:sp>
      <p:sp>
        <p:nvSpPr>
          <p:cNvPr id="15" name="Shape 141">
            <a:extLst>
              <a:ext uri="{FF2B5EF4-FFF2-40B4-BE49-F238E27FC236}">
                <a16:creationId xmlns:a16="http://schemas.microsoft.com/office/drawing/2014/main" id="{57E76831-B64F-B14A-B725-0B7C9963B083}"/>
              </a:ext>
            </a:extLst>
          </p:cNvPr>
          <p:cNvSpPr txBox="1">
            <a:spLocks/>
          </p:cNvSpPr>
          <p:nvPr/>
        </p:nvSpPr>
        <p:spPr>
          <a:xfrm>
            <a:off x="6810000" y="1228796"/>
            <a:ext cx="2691000" cy="37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b="1" kern="0" dirty="0">
                <a:solidFill>
                  <a:schemeClr val="bg1"/>
                </a:solidFill>
                <a:latin typeface="Montserrat Light" pitchFamily="2" charset="77"/>
              </a:rPr>
              <a:t>commit</a:t>
            </a:r>
          </a:p>
          <a:p>
            <a:r>
              <a:rPr lang="en-US" kern="0" dirty="0" err="1">
                <a:latin typeface="Montserrat Light" pitchFamily="2" charset="77"/>
              </a:rPr>
              <a:t>Confirma</a:t>
            </a:r>
            <a:r>
              <a:rPr lang="en-US" kern="0" dirty="0">
                <a:latin typeface="Montserrat Light" pitchFamily="2" charset="77"/>
              </a:rPr>
              <a:t> </a:t>
            </a:r>
            <a:r>
              <a:rPr lang="en-US" kern="0" dirty="0" err="1">
                <a:latin typeface="Montserrat Light" pitchFamily="2" charset="77"/>
              </a:rPr>
              <a:t>ou</a:t>
            </a:r>
            <a:r>
              <a:rPr lang="en-US" kern="0" dirty="0">
                <a:latin typeface="Montserrat Light" pitchFamily="2" charset="77"/>
              </a:rPr>
              <a:t> </a:t>
            </a:r>
            <a:r>
              <a:rPr lang="en-US" kern="0" dirty="0" err="1">
                <a:latin typeface="Montserrat Light" pitchFamily="2" charset="77"/>
              </a:rPr>
              <a:t>salva</a:t>
            </a:r>
            <a:r>
              <a:rPr lang="en-US" kern="0" dirty="0">
                <a:latin typeface="Montserrat Light" pitchFamily="2" charset="77"/>
              </a:rPr>
              <a:t> as </a:t>
            </a:r>
            <a:r>
              <a:rPr lang="en-US" kern="0" dirty="0" err="1">
                <a:latin typeface="Montserrat Light" pitchFamily="2" charset="77"/>
              </a:rPr>
              <a:t>alterações</a:t>
            </a:r>
            <a:r>
              <a:rPr lang="en-US" kern="0" dirty="0">
                <a:latin typeface="Montserrat Light" pitchFamily="2" charset="77"/>
              </a:rPr>
              <a:t> dos </a:t>
            </a:r>
            <a:r>
              <a:rPr lang="en-US" kern="0" dirty="0" err="1">
                <a:latin typeface="Montserrat Light" pitchFamily="2" charset="77"/>
              </a:rPr>
              <a:t>arquivos</a:t>
            </a:r>
            <a:r>
              <a:rPr lang="en-US" kern="0" dirty="0">
                <a:latin typeface="Montserrat Light" pitchFamily="2" charset="77"/>
              </a:rPr>
              <a:t>. </a:t>
            </a:r>
            <a:r>
              <a:rPr lang="en-US" kern="0" dirty="0" err="1">
                <a:latin typeface="Montserrat Light" pitchFamily="2" charset="77"/>
              </a:rPr>
              <a:t>Não</a:t>
            </a:r>
            <a:r>
              <a:rPr lang="en-US" kern="0" dirty="0">
                <a:latin typeface="Montserrat Light" pitchFamily="2" charset="77"/>
              </a:rPr>
              <a:t> </a:t>
            </a:r>
            <a:r>
              <a:rPr lang="en-US" kern="0" dirty="0" err="1">
                <a:latin typeface="Montserrat Light" pitchFamily="2" charset="77"/>
              </a:rPr>
              <a:t>vai</a:t>
            </a:r>
            <a:r>
              <a:rPr lang="en-US" kern="0" dirty="0">
                <a:latin typeface="Montserrat Light" pitchFamily="2" charset="77"/>
              </a:rPr>
              <a:t> </a:t>
            </a:r>
            <a:r>
              <a:rPr lang="en-US" kern="0" dirty="0" err="1">
                <a:latin typeface="Montserrat Light" pitchFamily="2" charset="77"/>
              </a:rPr>
              <a:t>automaticamente</a:t>
            </a:r>
            <a:r>
              <a:rPr lang="en-US" kern="0" dirty="0">
                <a:latin typeface="Montserrat Light" pitchFamily="2" charset="77"/>
              </a:rPr>
              <a:t> para o </a:t>
            </a:r>
            <a:r>
              <a:rPr lang="en-US" kern="0" dirty="0" err="1">
                <a:latin typeface="Montserrat Light" pitchFamily="2" charset="77"/>
              </a:rPr>
              <a:t>repositório</a:t>
            </a:r>
            <a:r>
              <a:rPr lang="en-US" kern="0" dirty="0">
                <a:latin typeface="Montserrat Light" pitchFamily="2" charset="77"/>
              </a:rPr>
              <a:t> </a:t>
            </a:r>
            <a:r>
              <a:rPr lang="en-US" kern="0" dirty="0" err="1">
                <a:latin typeface="Montserrat Light" pitchFamily="2" charset="77"/>
              </a:rPr>
              <a:t>remoto</a:t>
            </a:r>
            <a:endParaRPr lang="en-US" kern="0" dirty="0">
              <a:latin typeface="Montserrat Light" pitchFamily="2" charset="77"/>
            </a:endParaRPr>
          </a:p>
          <a:p>
            <a:endParaRPr lang="en-US" kern="0" dirty="0">
              <a:latin typeface="Montserrat Light" pitchFamily="2" charset="77"/>
            </a:endParaRPr>
          </a:p>
          <a:p>
            <a:r>
              <a:rPr lang="en-US" i="1" kern="0" dirty="0">
                <a:latin typeface="Montserrat Light" pitchFamily="2" charset="77"/>
              </a:rPr>
              <a:t>$git commit –m “</a:t>
            </a:r>
            <a:r>
              <a:rPr lang="en-US" i="1" kern="0" dirty="0" err="1">
                <a:latin typeface="Montserrat Light" pitchFamily="2" charset="77"/>
              </a:rPr>
              <a:t>texto</a:t>
            </a:r>
            <a:r>
              <a:rPr lang="en-US" i="1" kern="0" dirty="0">
                <a:latin typeface="Montserrat Light" pitchFamily="2" charset="77"/>
              </a:rPr>
              <a:t>”</a:t>
            </a:r>
          </a:p>
          <a:p>
            <a:endParaRPr lang="en-US" kern="0" dirty="0">
              <a:latin typeface="Montserrat Light" pitchFamily="2" charset="77"/>
            </a:endParaRPr>
          </a:p>
        </p:txBody>
      </p:sp>
      <p:sp>
        <p:nvSpPr>
          <p:cNvPr id="18" name="Shape 141">
            <a:extLst>
              <a:ext uri="{FF2B5EF4-FFF2-40B4-BE49-F238E27FC236}">
                <a16:creationId xmlns:a16="http://schemas.microsoft.com/office/drawing/2014/main" id="{829E9A73-FE9C-9E44-B512-7450CA9E1F3D}"/>
              </a:ext>
            </a:extLst>
          </p:cNvPr>
          <p:cNvSpPr txBox="1">
            <a:spLocks/>
          </p:cNvSpPr>
          <p:nvPr/>
        </p:nvSpPr>
        <p:spPr>
          <a:xfrm>
            <a:off x="9501000" y="1228796"/>
            <a:ext cx="2691000" cy="37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b="1" kern="0" dirty="0">
                <a:solidFill>
                  <a:schemeClr val="bg1"/>
                </a:solidFill>
                <a:latin typeface="Montserrat Light" pitchFamily="2" charset="77"/>
              </a:rPr>
              <a:t>push</a:t>
            </a:r>
          </a:p>
          <a:p>
            <a:r>
              <a:rPr lang="en-US" kern="0" dirty="0" err="1">
                <a:latin typeface="Montserrat Light" pitchFamily="2" charset="77"/>
              </a:rPr>
              <a:t>Enviar</a:t>
            </a:r>
            <a:r>
              <a:rPr lang="en-US" kern="0" dirty="0">
                <a:latin typeface="Montserrat Light" pitchFamily="2" charset="77"/>
              </a:rPr>
              <a:t> </a:t>
            </a:r>
            <a:r>
              <a:rPr lang="en-US" kern="0" dirty="0" err="1">
                <a:latin typeface="Montserrat Light" pitchFamily="2" charset="77"/>
              </a:rPr>
              <a:t>os</a:t>
            </a:r>
            <a:r>
              <a:rPr lang="en-US" kern="0" dirty="0">
                <a:latin typeface="Montserrat Light" pitchFamily="2" charset="77"/>
              </a:rPr>
              <a:t> </a:t>
            </a:r>
            <a:r>
              <a:rPr lang="en-US" kern="0" dirty="0" err="1">
                <a:latin typeface="Montserrat Light" pitchFamily="2" charset="77"/>
              </a:rPr>
              <a:t>arquivos</a:t>
            </a:r>
            <a:r>
              <a:rPr lang="en-US" kern="0" dirty="0">
                <a:latin typeface="Montserrat Light" pitchFamily="2" charset="77"/>
              </a:rPr>
              <a:t> para o </a:t>
            </a:r>
            <a:r>
              <a:rPr lang="en-US" kern="0" dirty="0" err="1">
                <a:latin typeface="Montserrat Light" pitchFamily="2" charset="77"/>
              </a:rPr>
              <a:t>repositório</a:t>
            </a:r>
            <a:r>
              <a:rPr lang="en-US" kern="0" dirty="0">
                <a:latin typeface="Montserrat Light" pitchFamily="2" charset="77"/>
              </a:rPr>
              <a:t> </a:t>
            </a:r>
            <a:r>
              <a:rPr lang="en-US" kern="0" dirty="0" err="1">
                <a:latin typeface="Montserrat Light" pitchFamily="2" charset="77"/>
              </a:rPr>
              <a:t>remoto</a:t>
            </a:r>
            <a:r>
              <a:rPr lang="en-US" kern="0" dirty="0">
                <a:latin typeface="Montserrat Light" pitchFamily="2" charset="77"/>
              </a:rPr>
              <a:t>.</a:t>
            </a:r>
          </a:p>
          <a:p>
            <a:endParaRPr lang="en-US" kern="0" dirty="0">
              <a:latin typeface="Montserrat Light" pitchFamily="2" charset="77"/>
            </a:endParaRPr>
          </a:p>
          <a:p>
            <a:r>
              <a:rPr lang="en-US" i="1" kern="0" dirty="0">
                <a:latin typeface="Montserrat Light" pitchFamily="2" charset="77"/>
              </a:rPr>
              <a:t>$git push origin master</a:t>
            </a:r>
          </a:p>
          <a:p>
            <a:r>
              <a:rPr lang="en-US" i="1" kern="0" dirty="0">
                <a:latin typeface="Montserrat Light" pitchFamily="2" charset="77"/>
              </a:rPr>
              <a:t>$git push </a:t>
            </a:r>
          </a:p>
          <a:p>
            <a:endParaRPr lang="en-US" kern="0" dirty="0">
              <a:latin typeface="Montserrat Light" pitchFamily="2" charset="77"/>
            </a:endParaRPr>
          </a:p>
        </p:txBody>
      </p:sp>
      <p:sp>
        <p:nvSpPr>
          <p:cNvPr id="19" name="Shape 140">
            <a:extLst>
              <a:ext uri="{FF2B5EF4-FFF2-40B4-BE49-F238E27FC236}">
                <a16:creationId xmlns:a16="http://schemas.microsoft.com/office/drawing/2014/main" id="{FEC0F7D7-0995-F741-ADB8-D763F8F460F0}"/>
              </a:ext>
            </a:extLst>
          </p:cNvPr>
          <p:cNvSpPr txBox="1">
            <a:spLocks/>
          </p:cNvSpPr>
          <p:nvPr/>
        </p:nvSpPr>
        <p:spPr>
          <a:xfrm>
            <a:off x="4075336" y="3121046"/>
            <a:ext cx="2691000" cy="37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b="1" kern="0" dirty="0">
                <a:solidFill>
                  <a:schemeClr val="bg1"/>
                </a:solidFill>
                <a:latin typeface="Montserrat Light" pitchFamily="2" charset="77"/>
              </a:rPr>
              <a:t>pull</a:t>
            </a:r>
          </a:p>
          <a:p>
            <a:r>
              <a:rPr lang="en-US" kern="0" dirty="0" err="1">
                <a:latin typeface="Montserrat Light" pitchFamily="2" charset="77"/>
              </a:rPr>
              <a:t>Copia</a:t>
            </a:r>
            <a:r>
              <a:rPr lang="en-US" kern="0" dirty="0">
                <a:latin typeface="Montserrat Light" pitchFamily="2" charset="77"/>
              </a:rPr>
              <a:t> as </a:t>
            </a:r>
            <a:r>
              <a:rPr lang="en-US" kern="0" dirty="0" err="1">
                <a:latin typeface="Montserrat Light" pitchFamily="2" charset="77"/>
              </a:rPr>
              <a:t>alterações</a:t>
            </a:r>
            <a:r>
              <a:rPr lang="en-US" kern="0" dirty="0">
                <a:latin typeface="Montserrat Light" pitchFamily="2" charset="77"/>
              </a:rPr>
              <a:t> do </a:t>
            </a:r>
            <a:r>
              <a:rPr lang="en-US" kern="0" dirty="0" err="1">
                <a:latin typeface="Montserrat Light" pitchFamily="2" charset="77"/>
              </a:rPr>
              <a:t>repositório</a:t>
            </a:r>
            <a:r>
              <a:rPr lang="en-US" kern="0" dirty="0">
                <a:latin typeface="Montserrat Light" pitchFamily="2" charset="77"/>
              </a:rPr>
              <a:t> </a:t>
            </a:r>
            <a:r>
              <a:rPr lang="en-US" kern="0" dirty="0" err="1">
                <a:latin typeface="Montserrat Light" pitchFamily="2" charset="77"/>
              </a:rPr>
              <a:t>remoto</a:t>
            </a:r>
            <a:r>
              <a:rPr lang="en-US" kern="0" dirty="0">
                <a:latin typeface="Montserrat Light" pitchFamily="2" charset="77"/>
              </a:rPr>
              <a:t> para o local.</a:t>
            </a:r>
          </a:p>
          <a:p>
            <a:endParaRPr lang="en-US" kern="0" dirty="0">
              <a:latin typeface="Montserrat Light" pitchFamily="2" charset="77"/>
            </a:endParaRPr>
          </a:p>
          <a:p>
            <a:r>
              <a:rPr lang="en-US" i="1" kern="0" dirty="0">
                <a:latin typeface="Montserrat Light" pitchFamily="2" charset="77"/>
              </a:rPr>
              <a:t>$git pull</a:t>
            </a:r>
          </a:p>
        </p:txBody>
      </p:sp>
      <p:sp>
        <p:nvSpPr>
          <p:cNvPr id="20" name="Shape 141">
            <a:extLst>
              <a:ext uri="{FF2B5EF4-FFF2-40B4-BE49-F238E27FC236}">
                <a16:creationId xmlns:a16="http://schemas.microsoft.com/office/drawing/2014/main" id="{CAA10DD2-894E-C847-A9BE-D6DF45AC021C}"/>
              </a:ext>
            </a:extLst>
          </p:cNvPr>
          <p:cNvSpPr txBox="1">
            <a:spLocks/>
          </p:cNvSpPr>
          <p:nvPr/>
        </p:nvSpPr>
        <p:spPr>
          <a:xfrm>
            <a:off x="6810000" y="3121046"/>
            <a:ext cx="2691000" cy="37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b="1" kern="0" dirty="0">
                <a:solidFill>
                  <a:schemeClr val="bg1"/>
                </a:solidFill>
                <a:latin typeface="Montserrat Light" pitchFamily="2" charset="77"/>
              </a:rPr>
              <a:t>clone</a:t>
            </a:r>
          </a:p>
          <a:p>
            <a:r>
              <a:rPr lang="en-US" kern="0" dirty="0" err="1">
                <a:latin typeface="Montserrat Light" pitchFamily="2" charset="77"/>
              </a:rPr>
              <a:t>Copia</a:t>
            </a:r>
            <a:r>
              <a:rPr lang="en-US" kern="0" dirty="0">
                <a:latin typeface="Montserrat Light" pitchFamily="2" charset="77"/>
              </a:rPr>
              <a:t> </a:t>
            </a:r>
            <a:r>
              <a:rPr lang="en-US" kern="0" dirty="0" err="1">
                <a:latin typeface="Montserrat Light" pitchFamily="2" charset="77"/>
              </a:rPr>
              <a:t>ou</a:t>
            </a:r>
            <a:r>
              <a:rPr lang="en-US" kern="0" dirty="0">
                <a:latin typeface="Montserrat Light" pitchFamily="2" charset="77"/>
              </a:rPr>
              <a:t> </a:t>
            </a:r>
            <a:r>
              <a:rPr lang="en-US" kern="0" dirty="0" err="1">
                <a:latin typeface="Montserrat Light" pitchFamily="2" charset="77"/>
              </a:rPr>
              <a:t>clona</a:t>
            </a:r>
            <a:r>
              <a:rPr lang="en-US" kern="0" dirty="0">
                <a:latin typeface="Montserrat Light" pitchFamily="2" charset="77"/>
              </a:rPr>
              <a:t> um </a:t>
            </a:r>
            <a:r>
              <a:rPr lang="en-US" kern="0" dirty="0" err="1">
                <a:latin typeface="Montserrat Light" pitchFamily="2" charset="77"/>
              </a:rPr>
              <a:t>repositório</a:t>
            </a:r>
            <a:r>
              <a:rPr lang="en-US" kern="0" dirty="0">
                <a:latin typeface="Montserrat Light" pitchFamily="2" charset="77"/>
              </a:rPr>
              <a:t> online para o </a:t>
            </a:r>
            <a:r>
              <a:rPr lang="en-US" kern="0" dirty="0" err="1">
                <a:latin typeface="Montserrat Light" pitchFamily="2" charset="77"/>
              </a:rPr>
              <a:t>repositório</a:t>
            </a:r>
            <a:r>
              <a:rPr lang="en-US" kern="0" dirty="0">
                <a:latin typeface="Montserrat Light" pitchFamily="2" charset="77"/>
              </a:rPr>
              <a:t> local.</a:t>
            </a:r>
          </a:p>
          <a:p>
            <a:endParaRPr lang="en-US" kern="0" dirty="0">
              <a:latin typeface="Montserrat Light" pitchFamily="2" charset="77"/>
            </a:endParaRPr>
          </a:p>
          <a:p>
            <a:r>
              <a:rPr lang="en-US" i="1" kern="0" dirty="0">
                <a:latin typeface="Montserrat Light" pitchFamily="2" charset="77"/>
              </a:rPr>
              <a:t>$git clone &lt;</a:t>
            </a:r>
            <a:r>
              <a:rPr lang="en-US" i="1" kern="0" dirty="0" err="1">
                <a:latin typeface="Montserrat Light" pitchFamily="2" charset="77"/>
              </a:rPr>
              <a:t>url</a:t>
            </a:r>
            <a:r>
              <a:rPr lang="en-US" i="1" kern="0" dirty="0">
                <a:latin typeface="Montserrat Light" pitchFamily="2" charset="77"/>
              </a:rPr>
              <a:t> </a:t>
            </a:r>
            <a:r>
              <a:rPr lang="en-US" i="1" kern="0" dirty="0" err="1">
                <a:latin typeface="Montserrat Light" pitchFamily="2" charset="77"/>
              </a:rPr>
              <a:t>repositório</a:t>
            </a:r>
            <a:r>
              <a:rPr lang="en-US" i="1" kern="0" dirty="0">
                <a:latin typeface="Montserrat Light" pitchFamily="2" charset="77"/>
              </a:rPr>
              <a:t>&gt;</a:t>
            </a:r>
          </a:p>
          <a:p>
            <a:endParaRPr lang="en-US" kern="0" dirty="0">
              <a:latin typeface="Montserrat Light" pitchFamily="2" charset="77"/>
            </a:endParaRPr>
          </a:p>
        </p:txBody>
      </p:sp>
      <p:sp>
        <p:nvSpPr>
          <p:cNvPr id="21" name="Shape 141">
            <a:extLst>
              <a:ext uri="{FF2B5EF4-FFF2-40B4-BE49-F238E27FC236}">
                <a16:creationId xmlns:a16="http://schemas.microsoft.com/office/drawing/2014/main" id="{D8098679-F739-E341-9666-1F8B5E94D50C}"/>
              </a:ext>
            </a:extLst>
          </p:cNvPr>
          <p:cNvSpPr txBox="1">
            <a:spLocks/>
          </p:cNvSpPr>
          <p:nvPr/>
        </p:nvSpPr>
        <p:spPr>
          <a:xfrm>
            <a:off x="9501000" y="3121046"/>
            <a:ext cx="2691000" cy="37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b="1" kern="0" dirty="0">
                <a:solidFill>
                  <a:schemeClr val="bg1"/>
                </a:solidFill>
                <a:latin typeface="Montserrat Light" pitchFamily="2" charset="77"/>
              </a:rPr>
              <a:t>status</a:t>
            </a:r>
          </a:p>
          <a:p>
            <a:r>
              <a:rPr lang="en-US" kern="0" dirty="0" err="1">
                <a:latin typeface="Montserrat Light" pitchFamily="2" charset="77"/>
              </a:rPr>
              <a:t>Mostra</a:t>
            </a:r>
            <a:r>
              <a:rPr lang="en-US" kern="0" dirty="0">
                <a:latin typeface="Montserrat Light" pitchFamily="2" charset="77"/>
              </a:rPr>
              <a:t> o status do </a:t>
            </a:r>
            <a:r>
              <a:rPr lang="en-US" kern="0" dirty="0" err="1">
                <a:latin typeface="Montserrat Light" pitchFamily="2" charset="77"/>
              </a:rPr>
              <a:t>repositório</a:t>
            </a:r>
            <a:r>
              <a:rPr lang="en-US" kern="0" dirty="0">
                <a:latin typeface="Montserrat Light" pitchFamily="2" charset="77"/>
              </a:rPr>
              <a:t>.</a:t>
            </a:r>
          </a:p>
          <a:p>
            <a:endParaRPr lang="en-US" kern="0" dirty="0">
              <a:latin typeface="Montserrat Light" pitchFamily="2" charset="77"/>
            </a:endParaRPr>
          </a:p>
          <a:p>
            <a:r>
              <a:rPr lang="en-US" i="1" kern="0" dirty="0">
                <a:latin typeface="Montserrat Light" pitchFamily="2" charset="77"/>
              </a:rPr>
              <a:t>$git status</a:t>
            </a:r>
            <a:r>
              <a:rPr lang="en-US" kern="0" dirty="0">
                <a:latin typeface="Montserrat Light" pitchFamily="2" charset="77"/>
              </a:rPr>
              <a:t> </a:t>
            </a:r>
          </a:p>
          <a:p>
            <a:endParaRPr lang="en-US" kern="0" dirty="0">
              <a:latin typeface="Montserrat Light" pitchFamily="2" charset="77"/>
            </a:endParaRPr>
          </a:p>
        </p:txBody>
      </p:sp>
      <p:sp>
        <p:nvSpPr>
          <p:cNvPr id="22" name="Shape 141">
            <a:extLst>
              <a:ext uri="{FF2B5EF4-FFF2-40B4-BE49-F238E27FC236}">
                <a16:creationId xmlns:a16="http://schemas.microsoft.com/office/drawing/2014/main" id="{2153C063-5ED6-7B48-A81C-B1D9BDCE99F1}"/>
              </a:ext>
            </a:extLst>
          </p:cNvPr>
          <p:cNvSpPr txBox="1">
            <a:spLocks/>
          </p:cNvSpPr>
          <p:nvPr/>
        </p:nvSpPr>
        <p:spPr>
          <a:xfrm>
            <a:off x="4036501" y="5013296"/>
            <a:ext cx="2691000" cy="37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b="1" kern="0" dirty="0">
                <a:solidFill>
                  <a:schemeClr val="bg1"/>
                </a:solidFill>
                <a:latin typeface="Montserrat Light" pitchFamily="2" charset="77"/>
              </a:rPr>
              <a:t>help</a:t>
            </a:r>
          </a:p>
          <a:p>
            <a:r>
              <a:rPr lang="en-US" kern="0" dirty="0" err="1">
                <a:latin typeface="Montserrat Light" pitchFamily="2" charset="77"/>
              </a:rPr>
              <a:t>Mostra</a:t>
            </a:r>
            <a:r>
              <a:rPr lang="en-US" kern="0" dirty="0">
                <a:latin typeface="Montserrat Light" pitchFamily="2" charset="77"/>
              </a:rPr>
              <a:t> o help/</a:t>
            </a:r>
            <a:r>
              <a:rPr lang="en-US" kern="0" dirty="0" err="1">
                <a:latin typeface="Montserrat Light" pitchFamily="2" charset="77"/>
              </a:rPr>
              <a:t>ajuda</a:t>
            </a:r>
            <a:r>
              <a:rPr lang="en-US" kern="0" dirty="0">
                <a:latin typeface="Montserrat Light" pitchFamily="2" charset="77"/>
              </a:rPr>
              <a:t> do git.</a:t>
            </a:r>
          </a:p>
          <a:p>
            <a:endParaRPr lang="en-US" kern="0" dirty="0">
              <a:latin typeface="Montserrat Light" pitchFamily="2" charset="77"/>
            </a:endParaRPr>
          </a:p>
          <a:p>
            <a:r>
              <a:rPr lang="en-US" i="1" kern="0" dirty="0">
                <a:latin typeface="Montserrat Light" pitchFamily="2" charset="77"/>
              </a:rPr>
              <a:t>$git help</a:t>
            </a:r>
            <a:endParaRPr lang="en-US" kern="0" dirty="0">
              <a:latin typeface="Montserrat Light" pitchFamily="2" charset="77"/>
            </a:endParaRPr>
          </a:p>
          <a:p>
            <a:endParaRPr lang="en-US" kern="0" dirty="0">
              <a:latin typeface="Montserrat Ligh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71172959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>
            <a:spLocks noGrp="1"/>
          </p:cNvSpPr>
          <p:nvPr>
            <p:ph type="ctrTitle"/>
          </p:nvPr>
        </p:nvSpPr>
        <p:spPr>
          <a:xfrm>
            <a:off x="2089775" y="2111125"/>
            <a:ext cx="6009300" cy="154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dirty="0">
                <a:solidFill>
                  <a:srgbClr val="FFC800"/>
                </a:solidFill>
              </a:rPr>
              <a:t>.</a:t>
            </a:r>
            <a:endParaRPr dirty="0">
              <a:solidFill>
                <a:srgbClr val="FFC800"/>
              </a:solidFill>
            </a:endParaRPr>
          </a:p>
          <a:p>
            <a:r>
              <a:rPr lang="en" dirty="0" err="1"/>
              <a:t>Fugindo</a:t>
            </a:r>
            <a:r>
              <a:rPr lang="en" dirty="0"/>
              <a:t> da </a:t>
            </a:r>
            <a:r>
              <a:rPr lang="en" dirty="0" err="1"/>
              <a:t>tela</a:t>
            </a:r>
            <a:r>
              <a:rPr lang="en" dirty="0"/>
              <a:t> </a:t>
            </a:r>
            <a:r>
              <a:rPr lang="en" dirty="0" err="1"/>
              <a:t>preta</a:t>
            </a:r>
            <a:r>
              <a:rPr lang="en" dirty="0"/>
              <a:t>!</a:t>
            </a:r>
            <a:endParaRPr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7B194F-01FC-F444-BF6C-A6AE64AC01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09757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F69F85-F7CD-CD48-9D87-FAF3070074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5854" y="5151371"/>
            <a:ext cx="3782291" cy="1429200"/>
          </a:xfrm>
        </p:spPr>
        <p:txBody>
          <a:bodyPr/>
          <a:lstStyle/>
          <a:p>
            <a:r>
              <a:rPr lang="en-US" sz="5400" dirty="0" err="1"/>
              <a:t>Ahhinnn</a:t>
            </a:r>
            <a:r>
              <a:rPr lang="en-US" sz="5400" dirty="0"/>
              <a:t> mas </a:t>
            </a:r>
            <a:r>
              <a:rPr lang="en-US" sz="5400" dirty="0" err="1"/>
              <a:t>eu</a:t>
            </a:r>
            <a:r>
              <a:rPr lang="en-US" sz="5400" dirty="0"/>
              <a:t> </a:t>
            </a:r>
            <a:r>
              <a:rPr lang="en-US" sz="5400" dirty="0" err="1"/>
              <a:t>não</a:t>
            </a:r>
            <a:r>
              <a:rPr lang="en-US" sz="5400" dirty="0"/>
              <a:t> </a:t>
            </a:r>
            <a:r>
              <a:rPr lang="en-US" sz="5400" dirty="0" err="1"/>
              <a:t>gosto</a:t>
            </a:r>
            <a:r>
              <a:rPr lang="en-US" sz="5400" dirty="0"/>
              <a:t> de </a:t>
            </a:r>
            <a:r>
              <a:rPr lang="en-US" sz="5400" dirty="0" err="1"/>
              <a:t>usar</a:t>
            </a:r>
            <a:r>
              <a:rPr lang="en-US" sz="5400" dirty="0"/>
              <a:t> o terminal, </a:t>
            </a:r>
            <a:r>
              <a:rPr lang="en-US" sz="5400" dirty="0" err="1"/>
              <a:t>essa</a:t>
            </a:r>
            <a:r>
              <a:rPr lang="en-US" sz="5400" dirty="0"/>
              <a:t> </a:t>
            </a:r>
            <a:r>
              <a:rPr lang="en-US" sz="5400" dirty="0" err="1"/>
              <a:t>tela</a:t>
            </a:r>
            <a:r>
              <a:rPr lang="en-US" sz="5400" dirty="0"/>
              <a:t> </a:t>
            </a:r>
            <a:r>
              <a:rPr lang="en-US" sz="5400" dirty="0" err="1"/>
              <a:t>preta</a:t>
            </a:r>
            <a:r>
              <a:rPr lang="en-US" sz="5400" dirty="0"/>
              <a:t>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28F557-7C06-5E4E-AE13-0103E87A53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1600" y="992028"/>
            <a:ext cx="6751782" cy="4873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3606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9C3978F1-A55A-0244-AD9D-D61F47A3ED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5965" y="818695"/>
            <a:ext cx="4673600" cy="6858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7DAB8305-77CD-2047-9E00-5AA3111F5B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783781" y="551995"/>
            <a:ext cx="1219200" cy="1219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32D81C5-F427-F644-A009-108B69A77E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5152" y="2140527"/>
            <a:ext cx="5455227" cy="3429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D93FCF9-10B4-D440-B1A3-AC7A89349507}"/>
              </a:ext>
            </a:extLst>
          </p:cNvPr>
          <p:cNvSpPr/>
          <p:nvPr/>
        </p:nvSpPr>
        <p:spPr>
          <a:xfrm>
            <a:off x="7344583" y="6020893"/>
            <a:ext cx="370967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Montserrat Light" pitchFamily="2" charset="77"/>
              </a:rPr>
              <a:t>https://</a:t>
            </a:r>
            <a:r>
              <a:rPr lang="en-US" sz="2000" dirty="0" err="1">
                <a:solidFill>
                  <a:schemeClr val="bg1"/>
                </a:solidFill>
                <a:latin typeface="Montserrat Light" pitchFamily="2" charset="77"/>
              </a:rPr>
              <a:t>desktop.github.com</a:t>
            </a:r>
            <a:r>
              <a:rPr lang="en-US" sz="2000" dirty="0">
                <a:solidFill>
                  <a:schemeClr val="bg1"/>
                </a:solidFill>
                <a:latin typeface="Montserrat Light" pitchFamily="2" charset="77"/>
              </a:rPr>
              <a:t>/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AA8666C-DD99-5A42-9AF7-C109027A894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05600" y="2140527"/>
            <a:ext cx="4987637" cy="3429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4F520ED-DAA6-4240-A3FA-9786E7C17EC9}"/>
              </a:ext>
            </a:extLst>
          </p:cNvPr>
          <p:cNvSpPr/>
          <p:nvPr/>
        </p:nvSpPr>
        <p:spPr>
          <a:xfrm>
            <a:off x="1274620" y="6020893"/>
            <a:ext cx="435087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Montserrat Light" pitchFamily="2" charset="77"/>
              </a:rPr>
              <a:t>https://</a:t>
            </a:r>
            <a:r>
              <a:rPr lang="en-US" sz="2000" dirty="0" err="1">
                <a:solidFill>
                  <a:schemeClr val="bg1"/>
                </a:solidFill>
                <a:latin typeface="Montserrat Light" pitchFamily="2" charset="77"/>
              </a:rPr>
              <a:t>www.sourcetreeapp.com</a:t>
            </a:r>
            <a:r>
              <a:rPr lang="en-US" sz="2000" dirty="0">
                <a:solidFill>
                  <a:schemeClr val="bg1"/>
                </a:solidFill>
                <a:latin typeface="Montserrat Light" pitchFamily="2" charset="77"/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29051393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E416AE1-7FFC-2F4E-887A-1D9603E6F3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8100" indent="0">
              <a:buNone/>
            </a:pPr>
            <a:r>
              <a:rPr lang="pt" sz="4800" dirty="0">
                <a:latin typeface="Montserrat ExtraLight" pitchFamily="2" charset="77"/>
              </a:rPr>
              <a:t>Estudos mostram que </a:t>
            </a:r>
            <a:r>
              <a:rPr lang="pt" sz="4800" dirty="0">
                <a:solidFill>
                  <a:schemeClr val="accent1"/>
                </a:solidFill>
                <a:latin typeface="Montserrat ExtraLight" pitchFamily="2" charset="77"/>
              </a:rPr>
              <a:t>99.7%</a:t>
            </a:r>
            <a:r>
              <a:rPr lang="pt" sz="4800" dirty="0">
                <a:latin typeface="Montserrat ExtraLight" pitchFamily="2" charset="77"/>
              </a:rPr>
              <a:t> dos </a:t>
            </a:r>
            <a:r>
              <a:rPr lang="pt" sz="4800" dirty="0" err="1">
                <a:latin typeface="Montserrat ExtraLight" pitchFamily="2" charset="77"/>
              </a:rPr>
              <a:t>Sysadmins</a:t>
            </a:r>
            <a:r>
              <a:rPr lang="pt" sz="4800" dirty="0">
                <a:latin typeface="Montserrat ExtraLight" pitchFamily="2" charset="77"/>
              </a:rPr>
              <a:t> não sabem se </a:t>
            </a:r>
            <a:r>
              <a:rPr lang="pt" sz="4800" dirty="0" err="1">
                <a:latin typeface="Montserrat ExtraLight" pitchFamily="2" charset="77"/>
              </a:rPr>
              <a:t>Git</a:t>
            </a:r>
            <a:r>
              <a:rPr lang="pt" sz="4800" dirty="0">
                <a:latin typeface="Montserrat ExtraLight" pitchFamily="2" charset="77"/>
              </a:rPr>
              <a:t> é de comer ou de passar no cabelo.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AE44C3-4886-DD4F-BC47-8759A464E8F4}"/>
              </a:ext>
            </a:extLst>
          </p:cNvPr>
          <p:cNvSpPr txBox="1"/>
          <p:nvPr/>
        </p:nvSpPr>
        <p:spPr>
          <a:xfrm>
            <a:off x="7446676" y="6422858"/>
            <a:ext cx="45929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Montserrat Thin" pitchFamily="2" charset="77"/>
              </a:rPr>
              <a:t>Fonte: Instituto </a:t>
            </a:r>
            <a:r>
              <a:rPr lang="en-US" sz="1400" dirty="0" err="1">
                <a:solidFill>
                  <a:schemeClr val="bg1"/>
                </a:solidFill>
                <a:latin typeface="Montserrat Thin" pitchFamily="2" charset="77"/>
              </a:rPr>
              <a:t>DataFake</a:t>
            </a:r>
            <a:r>
              <a:rPr lang="en-US" sz="1400" dirty="0">
                <a:solidFill>
                  <a:schemeClr val="bg1"/>
                </a:solidFill>
                <a:latin typeface="Montserrat Thin" pitchFamily="2" charset="77"/>
              </a:rPr>
              <a:t> Internet &amp; meu LinkedIn</a:t>
            </a:r>
          </a:p>
        </p:txBody>
      </p:sp>
    </p:spTree>
    <p:extLst>
      <p:ext uri="{BB962C8B-B14F-4D97-AF65-F5344CB8AC3E}">
        <p14:creationId xmlns:p14="http://schemas.microsoft.com/office/powerpoint/2010/main" val="11296111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701669D3-9E10-204A-91E7-B5A89A5A85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6327" y="2769347"/>
            <a:ext cx="9145744" cy="3880835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CDD5BC94-246A-AA41-92CC-38A9D9D587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err="1"/>
              <a:t>Perca</a:t>
            </a:r>
            <a:r>
              <a:rPr lang="en-US" sz="3200" dirty="0"/>
              <a:t> o “</a:t>
            </a:r>
            <a:r>
              <a:rPr lang="en-US" sz="3200" dirty="0" err="1"/>
              <a:t>medo</a:t>
            </a:r>
            <a:r>
              <a:rPr lang="en-US" sz="3200" dirty="0"/>
              <a:t>” de </a:t>
            </a:r>
            <a:r>
              <a:rPr lang="en-US" sz="3200" dirty="0" err="1"/>
              <a:t>usar</a:t>
            </a:r>
            <a:r>
              <a:rPr lang="en-US" sz="3200" dirty="0"/>
              <a:t> o terminal</a:t>
            </a:r>
          </a:p>
        </p:txBody>
      </p:sp>
    </p:spTree>
    <p:extLst>
      <p:ext uri="{BB962C8B-B14F-4D97-AF65-F5344CB8AC3E}">
        <p14:creationId xmlns:p14="http://schemas.microsoft.com/office/powerpoint/2010/main" val="382150358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>
            <a:spLocks noGrp="1"/>
          </p:cNvSpPr>
          <p:nvPr>
            <p:ph type="ctrTitle"/>
          </p:nvPr>
        </p:nvSpPr>
        <p:spPr>
          <a:xfrm>
            <a:off x="2089775" y="2111125"/>
            <a:ext cx="6009300" cy="154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dirty="0">
                <a:solidFill>
                  <a:srgbClr val="FFC800"/>
                </a:solidFill>
              </a:rPr>
              <a:t>9.</a:t>
            </a:r>
            <a:endParaRPr dirty="0">
              <a:solidFill>
                <a:srgbClr val="FFC800"/>
              </a:solidFill>
            </a:endParaRPr>
          </a:p>
          <a:p>
            <a:r>
              <a:rPr lang="en" dirty="0" err="1"/>
              <a:t>Vamos</a:t>
            </a:r>
            <a:r>
              <a:rPr lang="en" dirty="0"/>
              <a:t> </a:t>
            </a:r>
            <a:r>
              <a:rPr lang="en" dirty="0" err="1"/>
              <a:t>colocar</a:t>
            </a:r>
            <a:r>
              <a:rPr lang="en" dirty="0"/>
              <a:t> a </a:t>
            </a:r>
            <a:r>
              <a:rPr lang="en" dirty="0" err="1"/>
              <a:t>mão</a:t>
            </a:r>
            <a:r>
              <a:rPr lang="en" dirty="0"/>
              <a:t> </a:t>
            </a:r>
            <a:r>
              <a:rPr lang="en" dirty="0" err="1"/>
              <a:t>na</a:t>
            </a:r>
            <a:r>
              <a:rPr lang="en" dirty="0"/>
              <a:t> </a:t>
            </a:r>
            <a:r>
              <a:rPr lang="en" dirty="0" err="1"/>
              <a:t>massa</a:t>
            </a:r>
            <a:r>
              <a:rPr lang="en" dirty="0"/>
              <a:t>?</a:t>
            </a:r>
            <a:endParaRPr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E15554-21C9-2B4C-B1F5-4A76ECE4DA5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17759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59E4AD8-3801-AE44-BE8E-E034A2ED9F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8471" y="2812"/>
            <a:ext cx="8871418" cy="6855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78180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66C4D0-ADA2-9E45-8404-B8FE2B9570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Workflow </a:t>
            </a:r>
            <a:r>
              <a:rPr lang="en-US" dirty="0" err="1"/>
              <a:t>básico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12333F9-A089-8C4F-8E03-B535A89EC177}"/>
              </a:ext>
            </a:extLst>
          </p:cNvPr>
          <p:cNvSpPr/>
          <p:nvPr/>
        </p:nvSpPr>
        <p:spPr>
          <a:xfrm>
            <a:off x="609600" y="2309305"/>
            <a:ext cx="109728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400" dirty="0">
                <a:solidFill>
                  <a:srgbClr val="FFFFFF"/>
                </a:solidFill>
                <a:latin typeface="Montserrat" pitchFamily="2" charset="77"/>
              </a:rPr>
              <a:t>1. git add &lt;</a:t>
            </a:r>
            <a:r>
              <a:rPr lang="en-US" sz="5400" dirty="0" err="1">
                <a:solidFill>
                  <a:srgbClr val="FFFFFF"/>
                </a:solidFill>
                <a:latin typeface="Montserrat" pitchFamily="2" charset="77"/>
              </a:rPr>
              <a:t>arquivo</a:t>
            </a:r>
            <a:r>
              <a:rPr lang="en-US" sz="5400" dirty="0">
                <a:solidFill>
                  <a:srgbClr val="FFFFFF"/>
                </a:solidFill>
                <a:latin typeface="Montserrat" pitchFamily="2" charset="77"/>
              </a:rPr>
              <a:t>&gt;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DE6F673-6FE0-C049-9C45-F1885DE06494}"/>
              </a:ext>
            </a:extLst>
          </p:cNvPr>
          <p:cNvSpPr/>
          <p:nvPr/>
        </p:nvSpPr>
        <p:spPr>
          <a:xfrm>
            <a:off x="609600" y="3648582"/>
            <a:ext cx="1079013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dirty="0">
                <a:solidFill>
                  <a:srgbClr val="FFFFFF"/>
                </a:solidFill>
                <a:latin typeface="Montserrat" pitchFamily="2" charset="77"/>
              </a:rPr>
              <a:t>2. git commit –m “</a:t>
            </a:r>
            <a:r>
              <a:rPr lang="en-US" sz="5400" dirty="0" err="1">
                <a:solidFill>
                  <a:srgbClr val="FFFFFF"/>
                </a:solidFill>
                <a:latin typeface="Montserrat" pitchFamily="2" charset="77"/>
              </a:rPr>
              <a:t>comentário</a:t>
            </a:r>
            <a:r>
              <a:rPr lang="en-US" sz="5400" dirty="0">
                <a:solidFill>
                  <a:srgbClr val="FFFFFF"/>
                </a:solidFill>
                <a:latin typeface="Montserrat" pitchFamily="2" charset="77"/>
              </a:rPr>
              <a:t>”</a:t>
            </a:r>
            <a:endParaRPr lang="en-US" sz="5400" dirty="0">
              <a:latin typeface="Montserrat" pitchFamily="2" charset="77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B6E13B0-AF66-894B-AC9F-8CCEE432C4FD}"/>
              </a:ext>
            </a:extLst>
          </p:cNvPr>
          <p:cNvSpPr/>
          <p:nvPr/>
        </p:nvSpPr>
        <p:spPr>
          <a:xfrm>
            <a:off x="611202" y="4987859"/>
            <a:ext cx="376898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dirty="0">
                <a:solidFill>
                  <a:srgbClr val="FFFFFF"/>
                </a:solidFill>
                <a:latin typeface="Montserrat" pitchFamily="2" charset="77"/>
              </a:rPr>
              <a:t>3. git push</a:t>
            </a:r>
            <a:endParaRPr lang="en-US" sz="5400" dirty="0"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54485704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646B547-2D69-5744-9C3D-B4B2C2B01E66}"/>
              </a:ext>
            </a:extLst>
          </p:cNvPr>
          <p:cNvSpPr/>
          <p:nvPr/>
        </p:nvSpPr>
        <p:spPr>
          <a:xfrm>
            <a:off x="534200" y="1390227"/>
            <a:ext cx="65786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" sz="3200" b="1" dirty="0">
                <a:solidFill>
                  <a:schemeClr val="bg1"/>
                </a:solidFill>
                <a:latin typeface="Montserrat ExtraBold" pitchFamily="2" charset="77"/>
              </a:rPr>
              <a:t>LIVE DEMO</a:t>
            </a:r>
            <a:endParaRPr lang="en-US" sz="3200" b="1" dirty="0">
              <a:solidFill>
                <a:schemeClr val="bg1"/>
              </a:solidFill>
              <a:latin typeface="Montserrat ExtraBold" pitchFamily="2" charset="77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DD3FFED-E95C-7D4D-AEE6-8469283520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9100" y="1892723"/>
            <a:ext cx="7102748" cy="357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65235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7398159-6761-DE4A-A259-072F41970E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21978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E9EB13-74B0-3F48-A346-A09A462981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39009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474C572-AF4C-A647-AE4A-8CA06D31A5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19064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5B4AE93-AEFD-0340-B18F-62416FD801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013" y="3046950"/>
            <a:ext cx="10972800" cy="764100"/>
          </a:xfrm>
        </p:spPr>
        <p:txBody>
          <a:bodyPr/>
          <a:lstStyle/>
          <a:p>
            <a:r>
              <a:rPr lang="en-US" dirty="0"/>
              <a:t>BÔNUS</a:t>
            </a:r>
          </a:p>
        </p:txBody>
      </p:sp>
    </p:spTree>
    <p:extLst>
      <p:ext uri="{BB962C8B-B14F-4D97-AF65-F5344CB8AC3E}">
        <p14:creationId xmlns:p14="http://schemas.microsoft.com/office/powerpoint/2010/main" val="248715861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>
            <a:spLocks noGrp="1"/>
          </p:cNvSpPr>
          <p:nvPr>
            <p:ph type="ctrTitle"/>
          </p:nvPr>
        </p:nvSpPr>
        <p:spPr>
          <a:xfrm>
            <a:off x="2089775" y="2111125"/>
            <a:ext cx="6009300" cy="154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dirty="0">
                <a:solidFill>
                  <a:srgbClr val="FFC800"/>
                </a:solidFill>
              </a:rPr>
              <a:t>10.</a:t>
            </a:r>
            <a:endParaRPr dirty="0">
              <a:solidFill>
                <a:srgbClr val="FFC800"/>
              </a:solidFill>
            </a:endParaRPr>
          </a:p>
          <a:p>
            <a:r>
              <a:rPr lang="en" dirty="0"/>
              <a:t>Boas </a:t>
            </a:r>
            <a:r>
              <a:rPr lang="en" dirty="0" err="1"/>
              <a:t>práticas</a:t>
            </a:r>
            <a:endParaRPr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96F5B4-51AD-464A-A74E-BD29F637BE4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9227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F1123A3-4B3F-B045-B8F3-3DC004427C0B}"/>
              </a:ext>
            </a:extLst>
          </p:cNvPr>
          <p:cNvSpPr txBox="1"/>
          <p:nvPr/>
        </p:nvSpPr>
        <p:spPr>
          <a:xfrm>
            <a:off x="596901" y="1778000"/>
            <a:ext cx="10617200" cy="138499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457200" indent="-457200">
              <a:lnSpc>
                <a:spcPct val="200000"/>
              </a:lnSpc>
              <a:buFont typeface="Wingdings" pitchFamily="2" charset="2"/>
              <a:buChar char="§"/>
            </a:pPr>
            <a:r>
              <a:rPr lang="pt" sz="2800" dirty="0">
                <a:solidFill>
                  <a:schemeClr val="bg1"/>
                </a:solidFill>
                <a:latin typeface="Montserrat" pitchFamily="2" charset="77"/>
              </a:rPr>
              <a:t>Já ouviu falar de </a:t>
            </a:r>
            <a:r>
              <a:rPr lang="pt" sz="2800" dirty="0" err="1">
                <a:solidFill>
                  <a:schemeClr val="bg1"/>
                </a:solidFill>
                <a:latin typeface="Montserrat" pitchFamily="2" charset="77"/>
              </a:rPr>
              <a:t>DevOps</a:t>
            </a:r>
            <a:r>
              <a:rPr lang="pt" sz="2800" dirty="0">
                <a:solidFill>
                  <a:schemeClr val="bg1"/>
                </a:solidFill>
                <a:latin typeface="Montserrat" pitchFamily="2" charset="77"/>
              </a:rPr>
              <a:t>?</a:t>
            </a:r>
          </a:p>
          <a:p>
            <a:pPr marL="457200" indent="-457200">
              <a:lnSpc>
                <a:spcPct val="200000"/>
              </a:lnSpc>
              <a:buFont typeface="Wingdings" pitchFamily="2" charset="2"/>
              <a:buChar char="§"/>
            </a:pPr>
            <a:r>
              <a:rPr lang="pt" sz="2800" dirty="0">
                <a:solidFill>
                  <a:schemeClr val="bg1"/>
                </a:solidFill>
                <a:latin typeface="Montserrat" pitchFamily="2" charset="77"/>
              </a:rPr>
              <a:t>Mais um </a:t>
            </a:r>
            <a:r>
              <a:rPr lang="pt" sz="2800" dirty="0" err="1">
                <a:solidFill>
                  <a:schemeClr val="bg1"/>
                </a:solidFill>
                <a:latin typeface="Montserrat" pitchFamily="2" charset="77"/>
              </a:rPr>
              <a:t>skill</a:t>
            </a:r>
            <a:r>
              <a:rPr lang="pt" sz="2800" dirty="0">
                <a:solidFill>
                  <a:schemeClr val="bg1"/>
                </a:solidFill>
                <a:latin typeface="Montserrat" pitchFamily="2" charset="77"/>
              </a:rPr>
              <a:t> para a sua carreira e para o seu cv.</a:t>
            </a:r>
          </a:p>
          <a:p>
            <a:pPr marL="457200" indent="-457200">
              <a:lnSpc>
                <a:spcPct val="200000"/>
              </a:lnSpc>
              <a:buFont typeface="Wingdings" pitchFamily="2" charset="2"/>
              <a:buChar char="§"/>
            </a:pPr>
            <a:r>
              <a:rPr lang="pt" sz="2800" dirty="0">
                <a:solidFill>
                  <a:schemeClr val="bg1"/>
                </a:solidFill>
                <a:latin typeface="Montserrat" pitchFamily="2" charset="77"/>
              </a:rPr>
              <a:t>Não ficar com cara de besta, quando o time de </a:t>
            </a:r>
            <a:r>
              <a:rPr lang="pt" sz="2800" dirty="0" err="1">
                <a:solidFill>
                  <a:schemeClr val="bg1"/>
                </a:solidFill>
                <a:latin typeface="Montserrat" pitchFamily="2" charset="77"/>
              </a:rPr>
              <a:t>dev</a:t>
            </a:r>
            <a:r>
              <a:rPr lang="pt" sz="2800" dirty="0">
                <a:solidFill>
                  <a:schemeClr val="bg1"/>
                </a:solidFill>
                <a:latin typeface="Montserrat" pitchFamily="2" charset="77"/>
              </a:rPr>
              <a:t> falar com você.</a:t>
            </a:r>
            <a:endParaRPr lang="en-US" sz="2800" dirty="0">
              <a:solidFill>
                <a:schemeClr val="bg1"/>
              </a:solidFill>
              <a:latin typeface="Montserrat" pitchFamily="2" charset="77"/>
            </a:endParaRPr>
          </a:p>
        </p:txBody>
      </p:sp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2695E5EA-600B-DC44-8809-64B91B2BBB3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197600" y="209828"/>
            <a:ext cx="5738408" cy="2953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17961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DAE3D-8FEE-684B-9BE1-E013B82A7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Dicas</a:t>
            </a:r>
            <a:r>
              <a:rPr lang="en-US" dirty="0"/>
              <a:t> e boas </a:t>
            </a:r>
            <a:r>
              <a:rPr lang="en-US" dirty="0" err="1"/>
              <a:t>práticas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4825FA-D78A-FD47-B9D5-774C069348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2179112"/>
            <a:ext cx="8691563" cy="3753600"/>
          </a:xfrm>
        </p:spPr>
        <p:txBody>
          <a:bodyPr/>
          <a:lstStyle/>
          <a:p>
            <a:r>
              <a:rPr lang="en-US" sz="2400" dirty="0" err="1">
                <a:latin typeface="Montserrat Light" pitchFamily="2" charset="77"/>
              </a:rPr>
              <a:t>Sempre</a:t>
            </a:r>
            <a:r>
              <a:rPr lang="en-US" sz="2400" dirty="0">
                <a:latin typeface="Montserrat Light" pitchFamily="2" charset="77"/>
              </a:rPr>
              <a:t> </a:t>
            </a:r>
            <a:r>
              <a:rPr lang="en-US" sz="2400" dirty="0" err="1">
                <a:latin typeface="Montserrat Light" pitchFamily="2" charset="77"/>
              </a:rPr>
              <a:t>adicione</a:t>
            </a:r>
            <a:r>
              <a:rPr lang="en-US" sz="2400" dirty="0">
                <a:latin typeface="Montserrat Light" pitchFamily="2" charset="77"/>
              </a:rPr>
              <a:t> um </a:t>
            </a:r>
            <a:r>
              <a:rPr lang="en-US" sz="2400" dirty="0" err="1">
                <a:latin typeface="Montserrat Light" pitchFamily="2" charset="77"/>
              </a:rPr>
              <a:t>arquivo</a:t>
            </a:r>
            <a:r>
              <a:rPr lang="en-US" sz="2400" dirty="0">
                <a:latin typeface="Montserrat Light" pitchFamily="2" charset="77"/>
              </a:rPr>
              <a:t> README.MD </a:t>
            </a:r>
            <a:r>
              <a:rPr lang="en-US" sz="2400" dirty="0" err="1">
                <a:latin typeface="Montserrat Light" pitchFamily="2" charset="77"/>
              </a:rPr>
              <a:t>aos</a:t>
            </a:r>
            <a:r>
              <a:rPr lang="en-US" sz="2400" dirty="0">
                <a:latin typeface="Montserrat Light" pitchFamily="2" charset="77"/>
              </a:rPr>
              <a:t> </a:t>
            </a:r>
            <a:r>
              <a:rPr lang="en-US" sz="2400" dirty="0" err="1">
                <a:latin typeface="Montserrat Light" pitchFamily="2" charset="77"/>
              </a:rPr>
              <a:t>seus</a:t>
            </a:r>
            <a:r>
              <a:rPr lang="en-US" sz="2400" dirty="0">
                <a:latin typeface="Montserrat Light" pitchFamily="2" charset="77"/>
              </a:rPr>
              <a:t> </a:t>
            </a:r>
            <a:r>
              <a:rPr lang="en-US" sz="2400" dirty="0" err="1">
                <a:latin typeface="Montserrat Light" pitchFamily="2" charset="77"/>
              </a:rPr>
              <a:t>projetos</a:t>
            </a:r>
            <a:r>
              <a:rPr lang="en-US" sz="2400" dirty="0">
                <a:latin typeface="Montserrat Light" pitchFamily="2" charset="77"/>
              </a:rPr>
              <a:t>/</a:t>
            </a:r>
            <a:r>
              <a:rPr lang="en-US" sz="2400" dirty="0" err="1">
                <a:latin typeface="Montserrat Light" pitchFamily="2" charset="77"/>
              </a:rPr>
              <a:t>repositórios</a:t>
            </a:r>
            <a:r>
              <a:rPr lang="en-US" sz="2400" dirty="0">
                <a:latin typeface="Montserrat Light" pitchFamily="2" charset="77"/>
              </a:rPr>
              <a:t> com </a:t>
            </a:r>
            <a:r>
              <a:rPr lang="en-US" sz="2400" dirty="0" err="1">
                <a:latin typeface="Montserrat Light" pitchFamily="2" charset="77"/>
              </a:rPr>
              <a:t>informações</a:t>
            </a:r>
            <a:r>
              <a:rPr lang="en-US" sz="2400" dirty="0">
                <a:latin typeface="Montserrat Light" pitchFamily="2" charset="77"/>
              </a:rPr>
              <a:t> </a:t>
            </a:r>
            <a:r>
              <a:rPr lang="en-US" sz="2400" dirty="0" err="1">
                <a:latin typeface="Montserrat Light" pitchFamily="2" charset="77"/>
              </a:rPr>
              <a:t>pertinentes</a:t>
            </a:r>
            <a:endParaRPr lang="en-US" sz="2400" dirty="0">
              <a:latin typeface="Montserrat Light" pitchFamily="2" charset="77"/>
            </a:endParaRPr>
          </a:p>
          <a:p>
            <a:r>
              <a:rPr lang="en-US" sz="2400" dirty="0" err="1">
                <a:latin typeface="Montserrat Light" pitchFamily="2" charset="77"/>
              </a:rPr>
              <a:t>Mantenha</a:t>
            </a:r>
            <a:r>
              <a:rPr lang="en-US" sz="2400" dirty="0">
                <a:latin typeface="Montserrat Light" pitchFamily="2" charset="77"/>
              </a:rPr>
              <a:t> o </a:t>
            </a:r>
            <a:r>
              <a:rPr lang="en-US" sz="2400" dirty="0" err="1">
                <a:latin typeface="Montserrat Light" pitchFamily="2" charset="77"/>
              </a:rPr>
              <a:t>seu</a:t>
            </a:r>
            <a:r>
              <a:rPr lang="en-US" sz="2400" dirty="0">
                <a:latin typeface="Montserrat Light" pitchFamily="2" charset="77"/>
              </a:rPr>
              <a:t> </a:t>
            </a:r>
            <a:r>
              <a:rPr lang="en-US" sz="2400" dirty="0" err="1">
                <a:latin typeface="Montserrat Light" pitchFamily="2" charset="77"/>
              </a:rPr>
              <a:t>perfil</a:t>
            </a:r>
            <a:r>
              <a:rPr lang="en-US" sz="2400" dirty="0">
                <a:latin typeface="Montserrat Light" pitchFamily="2" charset="77"/>
              </a:rPr>
              <a:t> do </a:t>
            </a:r>
            <a:r>
              <a:rPr lang="en-US" sz="2400" dirty="0" err="1">
                <a:latin typeface="Montserrat Light" pitchFamily="2" charset="77"/>
              </a:rPr>
              <a:t>Github</a:t>
            </a:r>
            <a:r>
              <a:rPr lang="en-US" sz="2400" dirty="0">
                <a:latin typeface="Montserrat Light" pitchFamily="2" charset="77"/>
              </a:rPr>
              <a:t> </a:t>
            </a:r>
            <a:r>
              <a:rPr lang="en-US" sz="2400" dirty="0" err="1">
                <a:latin typeface="Montserrat Light" pitchFamily="2" charset="77"/>
              </a:rPr>
              <a:t>completo</a:t>
            </a:r>
            <a:r>
              <a:rPr lang="en-US" sz="2400" dirty="0">
                <a:latin typeface="Montserrat Light" pitchFamily="2" charset="77"/>
              </a:rPr>
              <a:t> e </a:t>
            </a:r>
            <a:r>
              <a:rPr lang="en-US" sz="2400" dirty="0" err="1">
                <a:latin typeface="Montserrat Light" pitchFamily="2" charset="77"/>
              </a:rPr>
              <a:t>atualizado</a:t>
            </a:r>
            <a:r>
              <a:rPr lang="en-US" sz="2400" dirty="0">
                <a:latin typeface="Montserrat Light" pitchFamily="2" charset="77"/>
              </a:rPr>
              <a:t> – </a:t>
            </a:r>
            <a:r>
              <a:rPr lang="en-US" sz="2400" dirty="0" err="1">
                <a:latin typeface="Montserrat Light" pitchFamily="2" charset="77"/>
              </a:rPr>
              <a:t>foto</a:t>
            </a:r>
            <a:r>
              <a:rPr lang="en-US" sz="2400" dirty="0">
                <a:latin typeface="Montserrat Light" pitchFamily="2" charset="77"/>
              </a:rPr>
              <a:t>, </a:t>
            </a:r>
            <a:r>
              <a:rPr lang="en-US" sz="2400" dirty="0" err="1">
                <a:latin typeface="Montserrat Light" pitchFamily="2" charset="77"/>
              </a:rPr>
              <a:t>redes</a:t>
            </a:r>
            <a:r>
              <a:rPr lang="en-US" sz="2400" dirty="0">
                <a:latin typeface="Montserrat Light" pitchFamily="2" charset="77"/>
              </a:rPr>
              <a:t> </a:t>
            </a:r>
            <a:r>
              <a:rPr lang="en-US" sz="2400" dirty="0" err="1">
                <a:latin typeface="Montserrat Light" pitchFamily="2" charset="77"/>
              </a:rPr>
              <a:t>sociais</a:t>
            </a:r>
            <a:r>
              <a:rPr lang="en-US" sz="2400" dirty="0">
                <a:latin typeface="Montserrat Light" pitchFamily="2" charset="77"/>
              </a:rPr>
              <a:t>, etc. </a:t>
            </a:r>
            <a:r>
              <a:rPr lang="en-US" sz="2400" dirty="0" err="1">
                <a:latin typeface="Montserrat Light" pitchFamily="2" charset="77"/>
              </a:rPr>
              <a:t>Ele</a:t>
            </a:r>
            <a:r>
              <a:rPr lang="en-US" sz="2400" dirty="0">
                <a:latin typeface="Montserrat Light" pitchFamily="2" charset="77"/>
              </a:rPr>
              <a:t> </a:t>
            </a:r>
            <a:r>
              <a:rPr lang="en-US" sz="2400" dirty="0" err="1">
                <a:latin typeface="Montserrat Light" pitchFamily="2" charset="77"/>
              </a:rPr>
              <a:t>é</a:t>
            </a:r>
            <a:r>
              <a:rPr lang="en-US" sz="2400" dirty="0">
                <a:latin typeface="Montserrat Light" pitchFamily="2" charset="77"/>
              </a:rPr>
              <a:t> o </a:t>
            </a:r>
            <a:r>
              <a:rPr lang="en-US" sz="2400" dirty="0" err="1">
                <a:latin typeface="Montserrat Light" pitchFamily="2" charset="77"/>
              </a:rPr>
              <a:t>seu</a:t>
            </a:r>
            <a:r>
              <a:rPr lang="en-US" sz="2400" dirty="0">
                <a:latin typeface="Montserrat Light" pitchFamily="2" charset="77"/>
              </a:rPr>
              <a:t> CV online. </a:t>
            </a:r>
          </a:p>
          <a:p>
            <a:r>
              <a:rPr lang="en-US" sz="2400" dirty="0" err="1">
                <a:latin typeface="Montserrat Light" pitchFamily="2" charset="77"/>
              </a:rPr>
              <a:t>Não</a:t>
            </a:r>
            <a:r>
              <a:rPr lang="en-US" sz="2400" dirty="0">
                <a:latin typeface="Montserrat Light" pitchFamily="2" charset="77"/>
              </a:rPr>
              <a:t> </a:t>
            </a:r>
            <a:r>
              <a:rPr lang="en-US" sz="2400" dirty="0" err="1">
                <a:latin typeface="Montserrat Light" pitchFamily="2" charset="77"/>
              </a:rPr>
              <a:t>coloque</a:t>
            </a:r>
            <a:r>
              <a:rPr lang="en-US" sz="2400" dirty="0">
                <a:latin typeface="Montserrat Light" pitchFamily="2" charset="77"/>
              </a:rPr>
              <a:t> dados </a:t>
            </a:r>
            <a:r>
              <a:rPr lang="en-US" sz="2400" dirty="0" err="1">
                <a:latin typeface="Montserrat Light" pitchFamily="2" charset="77"/>
              </a:rPr>
              <a:t>sensíveis</a:t>
            </a:r>
            <a:r>
              <a:rPr lang="en-US" sz="2400" dirty="0">
                <a:latin typeface="Montserrat Light" pitchFamily="2" charset="77"/>
              </a:rPr>
              <a:t> </a:t>
            </a:r>
            <a:r>
              <a:rPr lang="en-US" sz="2400" dirty="0" err="1">
                <a:latin typeface="Montserrat Light" pitchFamily="2" charset="77"/>
              </a:rPr>
              <a:t>em</a:t>
            </a:r>
            <a:r>
              <a:rPr lang="en-US" sz="2400" dirty="0">
                <a:latin typeface="Montserrat Light" pitchFamily="2" charset="77"/>
              </a:rPr>
              <a:t> repos </a:t>
            </a:r>
            <a:r>
              <a:rPr lang="en-US" sz="2400" dirty="0" err="1">
                <a:latin typeface="Montserrat Light" pitchFamily="2" charset="77"/>
              </a:rPr>
              <a:t>públicos</a:t>
            </a:r>
            <a:endParaRPr lang="en-US" sz="2400" dirty="0">
              <a:latin typeface="Montserrat Light" pitchFamily="2" charset="77"/>
            </a:endParaRPr>
          </a:p>
          <a:p>
            <a:r>
              <a:rPr lang="en-US" sz="2400" dirty="0">
                <a:latin typeface="Montserrat Light" pitchFamily="2" charset="77"/>
              </a:rPr>
              <a:t>Procure </a:t>
            </a:r>
            <a:r>
              <a:rPr lang="en-US" sz="2400" dirty="0" err="1">
                <a:latin typeface="Montserrat Light" pitchFamily="2" charset="77"/>
              </a:rPr>
              <a:t>sempre</a:t>
            </a:r>
            <a:r>
              <a:rPr lang="en-US" sz="2400" dirty="0">
                <a:latin typeface="Montserrat Light" pitchFamily="2" charset="77"/>
              </a:rPr>
              <a:t> </a:t>
            </a:r>
            <a:r>
              <a:rPr lang="en-US" sz="2400" dirty="0" err="1">
                <a:latin typeface="Montserrat Light" pitchFamily="2" charset="77"/>
              </a:rPr>
              <a:t>adicionar</a:t>
            </a:r>
            <a:r>
              <a:rPr lang="en-US" sz="2400" dirty="0">
                <a:latin typeface="Montserrat Light" pitchFamily="2" charset="77"/>
              </a:rPr>
              <a:t> </a:t>
            </a:r>
            <a:r>
              <a:rPr lang="en-US" sz="2400" dirty="0" err="1">
                <a:latin typeface="Montserrat Light" pitchFamily="2" charset="77"/>
              </a:rPr>
              <a:t>informações</a:t>
            </a:r>
            <a:r>
              <a:rPr lang="en-US" sz="2400" dirty="0">
                <a:latin typeface="Montserrat Light" pitchFamily="2" charset="77"/>
              </a:rPr>
              <a:t> </a:t>
            </a:r>
            <a:r>
              <a:rPr lang="en-US" sz="2400" dirty="0" err="1">
                <a:latin typeface="Montserrat Light" pitchFamily="2" charset="77"/>
              </a:rPr>
              <a:t>relevante</a:t>
            </a:r>
            <a:r>
              <a:rPr lang="en-US" sz="2400" dirty="0">
                <a:latin typeface="Montserrat Light" pitchFamily="2" charset="77"/>
              </a:rPr>
              <a:t> </a:t>
            </a:r>
            <a:r>
              <a:rPr lang="en-US" sz="2400" dirty="0" err="1">
                <a:latin typeface="Montserrat Light" pitchFamily="2" charset="77"/>
              </a:rPr>
              <a:t>aos</a:t>
            </a:r>
            <a:r>
              <a:rPr lang="en-US" sz="2400" dirty="0">
                <a:latin typeface="Montserrat Light" pitchFamily="2" charset="77"/>
              </a:rPr>
              <a:t> </a:t>
            </a:r>
            <a:r>
              <a:rPr lang="en-US" sz="2400" dirty="0" err="1">
                <a:latin typeface="Montserrat Light" pitchFamily="2" charset="77"/>
              </a:rPr>
              <a:t>seus</a:t>
            </a:r>
            <a:r>
              <a:rPr lang="en-US" sz="2400" dirty="0">
                <a:latin typeface="Montserrat Light" pitchFamily="2" charset="77"/>
              </a:rPr>
              <a:t> commits.</a:t>
            </a:r>
          </a:p>
          <a:p>
            <a:r>
              <a:rPr lang="en-US" sz="2400" dirty="0" err="1">
                <a:latin typeface="Montserrat Light" pitchFamily="2" charset="77"/>
              </a:rPr>
              <a:t>Sempre</a:t>
            </a:r>
            <a:r>
              <a:rPr lang="en-US" sz="2400" dirty="0">
                <a:latin typeface="Montserrat Light" pitchFamily="2" charset="77"/>
              </a:rPr>
              <a:t> actualize o </a:t>
            </a:r>
            <a:r>
              <a:rPr lang="en-US" sz="2400" dirty="0" err="1">
                <a:latin typeface="Montserrat Light" pitchFamily="2" charset="77"/>
              </a:rPr>
              <a:t>seu</a:t>
            </a:r>
            <a:r>
              <a:rPr lang="en-US" sz="2400" dirty="0">
                <a:latin typeface="Montserrat Light" pitchFamily="2" charset="77"/>
              </a:rPr>
              <a:t> repo local com o repo </a:t>
            </a:r>
            <a:r>
              <a:rPr lang="en-US" sz="2400" dirty="0" err="1">
                <a:latin typeface="Montserrat Light" pitchFamily="2" charset="77"/>
              </a:rPr>
              <a:t>remoto</a:t>
            </a:r>
            <a:endParaRPr lang="en-US" sz="2400" dirty="0">
              <a:latin typeface="Montserrat Light" pitchFamily="2" charset="77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0B6EE0-8A10-5F49-A197-6075E5465D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036" b="92634" l="7813" r="93973">
                        <a14:foregroundMark x1="35491" y1="8705" x2="58147" y2="8147"/>
                        <a14:foregroundMark x1="58147" y1="8147" x2="61942" y2="8147"/>
                        <a14:foregroundMark x1="29688" y1="90848" x2="37500" y2="90402"/>
                        <a14:foregroundMark x1="37500" y1="90402" x2="53906" y2="92634"/>
                        <a14:foregroundMark x1="53906" y1="92634" x2="66518" y2="91071"/>
                        <a14:foregroundMark x1="91518" y1="83594" x2="91518" y2="83594"/>
                        <a14:foregroundMark x1="7813" y1="84152" x2="7813" y2="84152"/>
                        <a14:foregroundMark x1="63393" y1="42299" x2="63393" y2="42299"/>
                        <a14:foregroundMark x1="62723" y1="45647" x2="61942" y2="39844"/>
                        <a14:foregroundMark x1="65067" y1="38728" x2="59487" y2="38951"/>
                        <a14:foregroundMark x1="59487" y1="38728" x2="60379" y2="45759"/>
                        <a14:foregroundMark x1="60379" y1="45759" x2="64509" y2="40067"/>
                        <a14:foregroundMark x1="64509" y1="40067" x2="59821" y2="38951"/>
                        <a14:foregroundMark x1="30692" y1="37500" x2="32478" y2="44531"/>
                        <a14:foregroundMark x1="32478" y1="44531" x2="38281" y2="48549"/>
                        <a14:foregroundMark x1="38281" y1="48549" x2="41518" y2="41295"/>
                        <a14:foregroundMark x1="41518" y1="41295" x2="36942" y2="36049"/>
                        <a14:foregroundMark x1="36942" y1="36049" x2="29911" y2="37946"/>
                        <a14:foregroundMark x1="93973" y1="83594" x2="93973" y2="83594"/>
                        <a14:backgroundMark x1="27344" y1="70871" x2="27344" y2="70871"/>
                        <a14:backgroundMark x1="42411" y1="68080" x2="42411" y2="68080"/>
                        <a14:backgroundMark x1="42522" y1="67299" x2="42746" y2="70424"/>
                        <a14:backgroundMark x1="55469" y1="66853" x2="55915" y2="7042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615362" y="3429000"/>
            <a:ext cx="3576638" cy="357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36209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>
            <a:spLocks noGrp="1"/>
          </p:cNvSpPr>
          <p:nvPr>
            <p:ph type="ctrTitle"/>
          </p:nvPr>
        </p:nvSpPr>
        <p:spPr>
          <a:xfrm>
            <a:off x="2089775" y="2111125"/>
            <a:ext cx="6009300" cy="154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dirty="0">
                <a:solidFill>
                  <a:srgbClr val="FFC800"/>
                </a:solidFill>
              </a:rPr>
              <a:t>11.</a:t>
            </a:r>
            <a:endParaRPr dirty="0">
              <a:solidFill>
                <a:srgbClr val="FFC800"/>
              </a:solidFill>
            </a:endParaRPr>
          </a:p>
          <a:p>
            <a:r>
              <a:rPr lang="en" dirty="0"/>
              <a:t>Agora </a:t>
            </a:r>
            <a:r>
              <a:rPr lang="en" dirty="0" err="1"/>
              <a:t>é</a:t>
            </a:r>
            <a:r>
              <a:rPr lang="en" dirty="0"/>
              <a:t> com </a:t>
            </a:r>
            <a:r>
              <a:rPr lang="en" dirty="0" err="1"/>
              <a:t>você</a:t>
            </a:r>
            <a:endParaRPr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316019-96CF-8941-A0FD-DBE0C196F0A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16798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827444E-8751-3345-8E14-99A0AC7163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Próximos</a:t>
            </a:r>
            <a:r>
              <a:rPr lang="en-US" dirty="0"/>
              <a:t> </a:t>
            </a:r>
            <a:r>
              <a:rPr lang="en-US" dirty="0" err="1"/>
              <a:t>passos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1EEEA21-0A9D-704B-B3FB-6ABFA27F78D9}"/>
              </a:ext>
            </a:extLst>
          </p:cNvPr>
          <p:cNvSpPr/>
          <p:nvPr/>
        </p:nvSpPr>
        <p:spPr>
          <a:xfrm>
            <a:off x="609600" y="2026026"/>
            <a:ext cx="10972800" cy="4656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indent="-742950">
              <a:lnSpc>
                <a:spcPct val="150000"/>
              </a:lnSpc>
              <a:buAutoNum type="arabicPeriod"/>
            </a:pPr>
            <a:r>
              <a:rPr lang="pt-BR" sz="2000" dirty="0">
                <a:solidFill>
                  <a:srgbClr val="FFFFFF"/>
                </a:solidFill>
                <a:latin typeface="Montserrat" pitchFamily="2" charset="77"/>
              </a:rPr>
              <a:t>Comece a criar seus repositórios</a:t>
            </a:r>
          </a:p>
          <a:p>
            <a:pPr marL="742950" indent="-742950">
              <a:lnSpc>
                <a:spcPct val="150000"/>
              </a:lnSpc>
              <a:buAutoNum type="arabicPeriod"/>
            </a:pPr>
            <a:r>
              <a:rPr lang="pt-BR" sz="2000" dirty="0">
                <a:solidFill>
                  <a:srgbClr val="FFFFFF"/>
                </a:solidFill>
                <a:latin typeface="Montserrat" pitchFamily="2" charset="77"/>
              </a:rPr>
              <a:t>Se force a usar o </a:t>
            </a:r>
            <a:r>
              <a:rPr lang="pt-BR" sz="2000" dirty="0" err="1">
                <a:solidFill>
                  <a:srgbClr val="FFFFFF"/>
                </a:solidFill>
                <a:latin typeface="Montserrat" pitchFamily="2" charset="77"/>
              </a:rPr>
              <a:t>Git</a:t>
            </a:r>
            <a:r>
              <a:rPr lang="pt-BR" sz="2000" dirty="0">
                <a:solidFill>
                  <a:srgbClr val="FFFFFF"/>
                </a:solidFill>
                <a:latin typeface="Montserrat" pitchFamily="2" charset="77"/>
              </a:rPr>
              <a:t> no seu dia-a-dia</a:t>
            </a:r>
          </a:p>
          <a:p>
            <a:pPr marL="742950" indent="-742950">
              <a:lnSpc>
                <a:spcPct val="150000"/>
              </a:lnSpc>
              <a:buAutoNum type="arabicPeriod"/>
            </a:pPr>
            <a:r>
              <a:rPr lang="pt-BR" sz="2000" dirty="0">
                <a:solidFill>
                  <a:srgbClr val="FFFFFF"/>
                </a:solidFill>
                <a:latin typeface="Montserrat" pitchFamily="2" charset="77"/>
              </a:rPr>
              <a:t>Procure mais informações</a:t>
            </a:r>
          </a:p>
          <a:p>
            <a:pPr marL="742950" indent="-742950">
              <a:lnSpc>
                <a:spcPct val="150000"/>
              </a:lnSpc>
              <a:buAutoNum type="arabicPeriod"/>
            </a:pPr>
            <a:r>
              <a:rPr lang="pt-BR" sz="2000" dirty="0">
                <a:solidFill>
                  <a:srgbClr val="FFFFFF"/>
                </a:solidFill>
                <a:latin typeface="Montserrat" pitchFamily="2" charset="77"/>
              </a:rPr>
              <a:t>Estude sobre </a:t>
            </a:r>
            <a:r>
              <a:rPr lang="pt-BR" sz="2000" dirty="0" err="1">
                <a:solidFill>
                  <a:srgbClr val="FFFFFF"/>
                </a:solidFill>
                <a:latin typeface="Montserrat" pitchFamily="2" charset="77"/>
              </a:rPr>
              <a:t>Branches</a:t>
            </a:r>
            <a:endParaRPr lang="pt-BR" sz="2000" dirty="0">
              <a:solidFill>
                <a:srgbClr val="FFFFFF"/>
              </a:solidFill>
              <a:latin typeface="Montserrat" pitchFamily="2" charset="77"/>
            </a:endParaRPr>
          </a:p>
          <a:p>
            <a:pPr marL="742950" indent="-742950">
              <a:lnSpc>
                <a:spcPct val="150000"/>
              </a:lnSpc>
              <a:buAutoNum type="arabicPeriod"/>
            </a:pPr>
            <a:r>
              <a:rPr lang="pt-BR" sz="2000" dirty="0">
                <a:solidFill>
                  <a:srgbClr val="FFFFFF"/>
                </a:solidFill>
                <a:latin typeface="Montserrat" pitchFamily="2" charset="77"/>
              </a:rPr>
              <a:t>Estude sobre </a:t>
            </a:r>
            <a:r>
              <a:rPr lang="pt-BR" sz="2000" dirty="0" err="1">
                <a:solidFill>
                  <a:srgbClr val="FFFFFF"/>
                </a:solidFill>
                <a:latin typeface="Montserrat" pitchFamily="2" charset="77"/>
              </a:rPr>
              <a:t>Pull</a:t>
            </a:r>
            <a:r>
              <a:rPr lang="pt-BR" sz="2000" dirty="0">
                <a:solidFill>
                  <a:srgbClr val="FFFFFF"/>
                </a:solidFill>
                <a:latin typeface="Montserrat" pitchFamily="2" charset="77"/>
              </a:rPr>
              <a:t> </a:t>
            </a:r>
            <a:r>
              <a:rPr lang="pt-BR" sz="2000" dirty="0" err="1">
                <a:solidFill>
                  <a:srgbClr val="FFFFFF"/>
                </a:solidFill>
                <a:latin typeface="Montserrat" pitchFamily="2" charset="77"/>
              </a:rPr>
              <a:t>Requests</a:t>
            </a:r>
            <a:endParaRPr lang="pt-BR" sz="2000" dirty="0">
              <a:solidFill>
                <a:srgbClr val="FFFFFF"/>
              </a:solidFill>
              <a:latin typeface="Montserrat" pitchFamily="2" charset="77"/>
            </a:endParaRPr>
          </a:p>
          <a:p>
            <a:pPr marL="742950" indent="-742950">
              <a:lnSpc>
                <a:spcPct val="150000"/>
              </a:lnSpc>
              <a:buAutoNum type="arabicPeriod"/>
            </a:pPr>
            <a:r>
              <a:rPr lang="pt-BR" sz="2000" dirty="0">
                <a:solidFill>
                  <a:srgbClr val="FFFFFF"/>
                </a:solidFill>
                <a:latin typeface="Montserrat" pitchFamily="2" charset="77"/>
              </a:rPr>
              <a:t>Estude sobre .</a:t>
            </a:r>
            <a:r>
              <a:rPr lang="pt-BR" sz="2000" dirty="0" err="1">
                <a:solidFill>
                  <a:srgbClr val="FFFFFF"/>
                </a:solidFill>
                <a:latin typeface="Montserrat" pitchFamily="2" charset="77"/>
              </a:rPr>
              <a:t>gitignore</a:t>
            </a:r>
            <a:endParaRPr lang="pt-BR" sz="2000" dirty="0">
              <a:solidFill>
                <a:srgbClr val="FFFFFF"/>
              </a:solidFill>
              <a:latin typeface="Montserrat" pitchFamily="2" charset="77"/>
            </a:endParaRPr>
          </a:p>
          <a:p>
            <a:pPr marL="742950" indent="-742950">
              <a:lnSpc>
                <a:spcPct val="150000"/>
              </a:lnSpc>
              <a:buAutoNum type="arabicPeriod"/>
            </a:pPr>
            <a:r>
              <a:rPr lang="pt-BR" sz="2000" dirty="0">
                <a:solidFill>
                  <a:srgbClr val="FFFFFF"/>
                </a:solidFill>
                <a:latin typeface="Montserrat" pitchFamily="2" charset="77"/>
              </a:rPr>
              <a:t>Explore o GitHub</a:t>
            </a:r>
          </a:p>
          <a:p>
            <a:pPr marL="742950" indent="-742950">
              <a:lnSpc>
                <a:spcPct val="150000"/>
              </a:lnSpc>
              <a:buAutoNum type="arabicPeriod"/>
            </a:pPr>
            <a:r>
              <a:rPr lang="pt-BR" sz="2000" dirty="0">
                <a:solidFill>
                  <a:srgbClr val="FFFFFF"/>
                </a:solidFill>
                <a:latin typeface="Montserrat" pitchFamily="2" charset="77"/>
              </a:rPr>
              <a:t>Contribua com projetos Open </a:t>
            </a:r>
            <a:r>
              <a:rPr lang="pt-BR" sz="2000" dirty="0" err="1">
                <a:solidFill>
                  <a:srgbClr val="FFFFFF"/>
                </a:solidFill>
                <a:latin typeface="Montserrat" pitchFamily="2" charset="77"/>
              </a:rPr>
              <a:t>Source</a:t>
            </a:r>
            <a:endParaRPr lang="pt-BR" sz="2000" dirty="0">
              <a:solidFill>
                <a:srgbClr val="FFFFFF"/>
              </a:solidFill>
              <a:latin typeface="Montserrat" pitchFamily="2" charset="77"/>
            </a:endParaRPr>
          </a:p>
          <a:p>
            <a:pPr marL="742950" indent="-742950">
              <a:lnSpc>
                <a:spcPct val="150000"/>
              </a:lnSpc>
              <a:buAutoNum type="arabicPeriod"/>
            </a:pPr>
            <a:r>
              <a:rPr lang="pt-BR" sz="2000" dirty="0">
                <a:solidFill>
                  <a:srgbClr val="FFFFFF"/>
                </a:solidFill>
                <a:latin typeface="Montserrat" pitchFamily="2" charset="77"/>
              </a:rPr>
              <a:t>Ensine alguém a usar o </a:t>
            </a:r>
            <a:r>
              <a:rPr lang="pt-BR" sz="2000" dirty="0" err="1">
                <a:solidFill>
                  <a:srgbClr val="FFFFFF"/>
                </a:solidFill>
                <a:latin typeface="Montserrat" pitchFamily="2" charset="77"/>
              </a:rPr>
              <a:t>Git</a:t>
            </a:r>
            <a:r>
              <a:rPr lang="pt-BR" sz="2000" dirty="0">
                <a:solidFill>
                  <a:srgbClr val="FFFFFF"/>
                </a:solidFill>
                <a:latin typeface="Montserrat" pitchFamily="2" charset="77"/>
              </a:rPr>
              <a:t> </a:t>
            </a:r>
          </a:p>
          <a:p>
            <a:pPr marL="742950" indent="-742950">
              <a:lnSpc>
                <a:spcPct val="150000"/>
              </a:lnSpc>
              <a:buAutoNum type="arabicPeriod"/>
            </a:pPr>
            <a:r>
              <a:rPr lang="pt-BR" sz="2000" dirty="0" err="1">
                <a:solidFill>
                  <a:srgbClr val="FFFFFF"/>
                </a:solidFill>
                <a:latin typeface="Montserrat" pitchFamily="2" charset="77"/>
              </a:rPr>
              <a:t>Divita-se</a:t>
            </a:r>
            <a:endParaRPr lang="pt-BR" sz="2000" dirty="0">
              <a:solidFill>
                <a:srgbClr val="FFFFFF"/>
              </a:solidFill>
              <a:latin typeface="Montserrat" pitchFamily="2" charset="77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5E6127F-8A3B-DB4A-9A8B-5F13BB1669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2389" y="2641225"/>
            <a:ext cx="43815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91513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827444E-8751-3345-8E14-99A0AC7163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Links &amp; </a:t>
            </a:r>
            <a:r>
              <a:rPr lang="en-US" dirty="0" err="1"/>
              <a:t>Referências</a:t>
            </a: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28CBCDDE-681A-A14B-BF21-95F7115A8E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9266" y="2507725"/>
            <a:ext cx="11442733" cy="3753600"/>
          </a:xfrm>
        </p:spPr>
        <p:txBody>
          <a:bodyPr/>
          <a:lstStyle/>
          <a:p>
            <a:r>
              <a:rPr lang="en-US" sz="1800" dirty="0">
                <a:latin typeface="Montserrat Light" pitchFamily="2" charset="77"/>
                <a:hlinkClick r:id="rId3"/>
              </a:rPr>
              <a:t>https://thepracticalsysadmin.com/a-git-primer-for-sysadmins/</a:t>
            </a:r>
            <a:endParaRPr lang="en-US" sz="1800" dirty="0">
              <a:latin typeface="Montserrat Light" pitchFamily="2" charset="77"/>
            </a:endParaRPr>
          </a:p>
          <a:p>
            <a:r>
              <a:rPr lang="en-US" sz="1800" dirty="0">
                <a:latin typeface="Montserrat Light" pitchFamily="2" charset="77"/>
                <a:hlinkClick r:id="rId4"/>
              </a:rPr>
              <a:t>http://rogerdudler.github.io/git-guide/files/git_cheat_sheet.pdf</a:t>
            </a:r>
            <a:endParaRPr lang="en-US" sz="1800" dirty="0">
              <a:latin typeface="Montserrat Light" pitchFamily="2" charset="77"/>
            </a:endParaRPr>
          </a:p>
          <a:p>
            <a:r>
              <a:rPr lang="en-US" sz="1800" dirty="0">
                <a:latin typeface="Montserrat Light" pitchFamily="2" charset="77"/>
                <a:hlinkClick r:id="rId5"/>
              </a:rPr>
              <a:t>https://git-scm.com/book/pt-br/v1/Primeiros-passos</a:t>
            </a:r>
            <a:endParaRPr lang="en-US" sz="1800" dirty="0">
              <a:latin typeface="Montserrat Light" pitchFamily="2" charset="77"/>
            </a:endParaRPr>
          </a:p>
          <a:p>
            <a:r>
              <a:rPr lang="en-US" sz="1800" dirty="0">
                <a:latin typeface="Montserrat Light" pitchFamily="2" charset="77"/>
                <a:hlinkClick r:id="rId6"/>
              </a:rPr>
              <a:t>http://rogerdudler.github.io/git-guide/index.pt_BR.html</a:t>
            </a:r>
            <a:endParaRPr lang="en-US" sz="1800" dirty="0">
              <a:latin typeface="Montserrat Light" pitchFamily="2" charset="77"/>
            </a:endParaRPr>
          </a:p>
          <a:p>
            <a:r>
              <a:rPr lang="en-US" sz="1800" dirty="0">
                <a:latin typeface="Montserrat Light" pitchFamily="2" charset="77"/>
                <a:hlinkClick r:id="rId7"/>
              </a:rPr>
              <a:t>https://rubygarage.org/blog/most-basic-git-commands-with-examples</a:t>
            </a:r>
            <a:endParaRPr lang="en-US" sz="1800" dirty="0">
              <a:latin typeface="Montserrat Light" pitchFamily="2" charset="77"/>
            </a:endParaRPr>
          </a:p>
          <a:p>
            <a:r>
              <a:rPr lang="en-US" sz="1800" dirty="0">
                <a:latin typeface="Montserrat Light" pitchFamily="2" charset="77"/>
                <a:hlinkClick r:id="rId8"/>
              </a:rPr>
              <a:t>https://www.brianbunke.com/blog/2017/05/08/github-101/</a:t>
            </a:r>
            <a:endParaRPr lang="en-US" sz="1800" dirty="0">
              <a:latin typeface="Montserrat Light" pitchFamily="2" charset="77"/>
            </a:endParaRPr>
          </a:p>
          <a:p>
            <a:r>
              <a:rPr lang="en-US" sz="1800" dirty="0">
                <a:latin typeface="Montserrat Light" pitchFamily="2" charset="77"/>
                <a:hlinkClick r:id="rId9"/>
              </a:rPr>
              <a:t>https://www.hostinger.com.br/tutoriais/comandos-basicos-de-git/</a:t>
            </a:r>
            <a:endParaRPr lang="en-US" sz="1800" dirty="0">
              <a:latin typeface="Montserrat Light" pitchFamily="2" charset="77"/>
            </a:endParaRPr>
          </a:p>
          <a:p>
            <a:r>
              <a:rPr lang="en-US" sz="1800" dirty="0">
                <a:latin typeface="Montserrat Light" pitchFamily="2" charset="77"/>
                <a:hlinkClick r:id="rId10"/>
              </a:rPr>
              <a:t>https://premium.wpmudev.org/blog/the-non-developers-guide-to-git-and-github/</a:t>
            </a:r>
            <a:endParaRPr lang="en-US" sz="1800" dirty="0">
              <a:latin typeface="Montserrat Light" pitchFamily="2" charset="77"/>
            </a:endParaRPr>
          </a:p>
          <a:p>
            <a:r>
              <a:rPr lang="en-US" sz="1800" dirty="0">
                <a:latin typeface="Montserrat Light" pitchFamily="2" charset="77"/>
                <a:hlinkClick r:id="rId11"/>
              </a:rPr>
              <a:t>http://slides.com/mabrasil/uma-introduo-a-versionamento-git-e-outras-coisas#/</a:t>
            </a:r>
            <a:endParaRPr lang="en-US" sz="1800" dirty="0">
              <a:latin typeface="Montserrat Light" pitchFamily="2" charset="77"/>
            </a:endParaRPr>
          </a:p>
          <a:p>
            <a:r>
              <a:rPr lang="en-US" sz="1800" dirty="0">
                <a:latin typeface="Montserrat Light" pitchFamily="2" charset="77"/>
                <a:hlinkClick r:id="rId12"/>
              </a:rPr>
              <a:t>https://blog.cedrotech.com/git-o-minimo-que-voce-precisa-saber-para-trabalhar-em-equipe/</a:t>
            </a:r>
            <a:endParaRPr lang="en-US" sz="1800" dirty="0">
              <a:latin typeface="Montserrat Light" pitchFamily="2" charset="77"/>
            </a:endParaRPr>
          </a:p>
          <a:p>
            <a:r>
              <a:rPr lang="en-US" sz="1800" dirty="0">
                <a:latin typeface="Montserrat Light" pitchFamily="2" charset="77"/>
                <a:hlinkClick r:id="rId13"/>
              </a:rPr>
              <a:t>https://womakerscode.gitbook.io/desvendando-git-e-github/</a:t>
            </a:r>
            <a:endParaRPr lang="en-US" sz="1800" dirty="0">
              <a:latin typeface="Montserrat Light" pitchFamily="2" charset="77"/>
            </a:endParaRPr>
          </a:p>
          <a:p>
            <a:pPr marL="38100" indent="0">
              <a:buNone/>
            </a:pPr>
            <a:endParaRPr lang="en-US" sz="1800" dirty="0">
              <a:latin typeface="Montserrat Light" pitchFamily="2" charset="77"/>
            </a:endParaRPr>
          </a:p>
          <a:p>
            <a:endParaRPr lang="en-US" sz="1800" dirty="0">
              <a:latin typeface="Montserrat Light" pitchFamily="2" charset="77"/>
            </a:endParaRPr>
          </a:p>
          <a:p>
            <a:endParaRPr lang="en-US" sz="1800" dirty="0">
              <a:latin typeface="Montserrat Light" pitchFamily="2" charset="77"/>
            </a:endParaRPr>
          </a:p>
          <a:p>
            <a:endParaRPr lang="en-US" sz="1800" dirty="0">
              <a:latin typeface="Montserrat Light" pitchFamily="2" charset="77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E7C691C-FCCD-DA40-AD60-6E64682F242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853363" y="0"/>
            <a:ext cx="4229100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10308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Shape 339"/>
          <p:cNvSpPr txBox="1">
            <a:spLocks noGrp="1"/>
          </p:cNvSpPr>
          <p:nvPr>
            <p:ph type="ctrTitle" idx="4294967295"/>
          </p:nvPr>
        </p:nvSpPr>
        <p:spPr>
          <a:xfrm>
            <a:off x="1981200" y="815723"/>
            <a:ext cx="7772400" cy="154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9600" dirty="0" err="1"/>
              <a:t>Obrigado</a:t>
            </a:r>
            <a:r>
              <a:rPr lang="en" sz="9600" dirty="0"/>
              <a:t>!</a:t>
            </a:r>
            <a:endParaRPr sz="9600" dirty="0"/>
          </a:p>
        </p:txBody>
      </p:sp>
      <p:sp>
        <p:nvSpPr>
          <p:cNvPr id="340" name="Shape 340"/>
          <p:cNvSpPr txBox="1">
            <a:spLocks noGrp="1"/>
          </p:cNvSpPr>
          <p:nvPr>
            <p:ph type="subTitle" idx="4294967295"/>
          </p:nvPr>
        </p:nvSpPr>
        <p:spPr>
          <a:xfrm>
            <a:off x="1981200" y="2186550"/>
            <a:ext cx="6593700" cy="10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" sz="4800" dirty="0" err="1">
                <a:solidFill>
                  <a:srgbClr val="1D98C7"/>
                </a:solidFill>
                <a:latin typeface="Montserrat"/>
                <a:ea typeface="Montserrat"/>
                <a:cs typeface="Montserrat"/>
                <a:sym typeface="Montserrat"/>
              </a:rPr>
              <a:t>Perguntas</a:t>
            </a:r>
            <a:r>
              <a:rPr lang="en" sz="4800" dirty="0">
                <a:solidFill>
                  <a:srgbClr val="1D98C7"/>
                </a:solidFill>
                <a:latin typeface="Montserrat"/>
                <a:ea typeface="Montserrat"/>
                <a:cs typeface="Montserrat"/>
                <a:sym typeface="Montserrat"/>
              </a:rPr>
              <a:t>?</a:t>
            </a:r>
            <a:endParaRPr sz="4800" dirty="0">
              <a:solidFill>
                <a:srgbClr val="1D98C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1" name="Shape 341"/>
          <p:cNvSpPr txBox="1">
            <a:spLocks noGrp="1"/>
          </p:cNvSpPr>
          <p:nvPr>
            <p:ph type="body" idx="4294967295"/>
          </p:nvPr>
        </p:nvSpPr>
        <p:spPr>
          <a:xfrm>
            <a:off x="1981200" y="3826275"/>
            <a:ext cx="4863900" cy="243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" dirty="0"/>
              <a:t>Entre </a:t>
            </a:r>
            <a:r>
              <a:rPr lang="en" dirty="0" err="1"/>
              <a:t>em</a:t>
            </a:r>
            <a:r>
              <a:rPr lang="en" dirty="0"/>
              <a:t> </a:t>
            </a:r>
            <a:r>
              <a:rPr lang="en" dirty="0" err="1"/>
              <a:t>contato</a:t>
            </a:r>
            <a:r>
              <a:rPr lang="en" dirty="0"/>
              <a:t>:</a:t>
            </a:r>
            <a:endParaRPr dirty="0"/>
          </a:p>
          <a:p>
            <a:pPr marL="0" indent="0">
              <a:buNone/>
            </a:pPr>
            <a:r>
              <a:rPr lang="en" dirty="0"/>
              <a:t>@</a:t>
            </a:r>
            <a:r>
              <a:rPr lang="en" dirty="0" err="1"/>
              <a:t>homelaber</a:t>
            </a:r>
            <a:endParaRPr dirty="0"/>
          </a:p>
          <a:p>
            <a:pPr marL="0" indent="0">
              <a:buNone/>
            </a:pPr>
            <a:r>
              <a:rPr lang="en" dirty="0"/>
              <a:t>http://</a:t>
            </a:r>
            <a:r>
              <a:rPr lang="en" dirty="0" err="1"/>
              <a:t>valdecir.me</a:t>
            </a:r>
            <a:endParaRPr dirty="0"/>
          </a:p>
        </p:txBody>
      </p:sp>
      <p:sp>
        <p:nvSpPr>
          <p:cNvPr id="342" name="Shape 342"/>
          <p:cNvSpPr/>
          <p:nvPr/>
        </p:nvSpPr>
        <p:spPr>
          <a:xfrm>
            <a:off x="2105050" y="3363375"/>
            <a:ext cx="6016800" cy="168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015CB9-9C66-584E-8AB1-CC95261FA1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6137" y="2203477"/>
            <a:ext cx="4800600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0838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F69F85-F7CD-CD48-9D87-FAF3070074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5854" y="5151371"/>
            <a:ext cx="3782291" cy="1429200"/>
          </a:xfrm>
        </p:spPr>
        <p:txBody>
          <a:bodyPr/>
          <a:lstStyle/>
          <a:p>
            <a:r>
              <a:rPr lang="en-US" sz="5400" dirty="0" err="1"/>
              <a:t>Ahhinnn</a:t>
            </a:r>
            <a:r>
              <a:rPr lang="en-US" sz="5400" dirty="0"/>
              <a:t> mas Git </a:t>
            </a:r>
            <a:r>
              <a:rPr lang="en-US" sz="5400" dirty="0" err="1"/>
              <a:t>é</a:t>
            </a:r>
            <a:r>
              <a:rPr lang="en-US" sz="5400" dirty="0"/>
              <a:t> </a:t>
            </a:r>
            <a:r>
              <a:rPr lang="en-US" sz="5400" dirty="0" err="1"/>
              <a:t>difícil</a:t>
            </a:r>
            <a:r>
              <a:rPr lang="en-US" sz="5400" dirty="0"/>
              <a:t> e </a:t>
            </a:r>
            <a:r>
              <a:rPr lang="en-US" sz="5400" dirty="0" err="1"/>
              <a:t>eu</a:t>
            </a:r>
            <a:r>
              <a:rPr lang="en-US" sz="5400" dirty="0"/>
              <a:t> </a:t>
            </a:r>
            <a:r>
              <a:rPr lang="en-US" sz="5400" dirty="0" err="1"/>
              <a:t>não</a:t>
            </a:r>
            <a:r>
              <a:rPr lang="en-US" sz="5400" dirty="0"/>
              <a:t> </a:t>
            </a:r>
            <a:r>
              <a:rPr lang="en-US" sz="5400" dirty="0" err="1"/>
              <a:t>sou</a:t>
            </a:r>
            <a:r>
              <a:rPr lang="en-US" sz="5400" dirty="0"/>
              <a:t> </a:t>
            </a:r>
            <a:r>
              <a:rPr lang="en-US" sz="5400" dirty="0" err="1"/>
              <a:t>programador</a:t>
            </a:r>
            <a:r>
              <a:rPr lang="en-US" sz="5400" dirty="0"/>
              <a:t>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28F557-7C06-5E4E-AE13-0103E87A53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1600" y="992028"/>
            <a:ext cx="6751782" cy="4873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4914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AB28FDD-1501-154F-9BA5-D87D416D23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4109" y="332508"/>
            <a:ext cx="8123782" cy="5577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6204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>
            <a:spLocks noGrp="1"/>
          </p:cNvSpPr>
          <p:nvPr>
            <p:ph type="ctrTitle"/>
          </p:nvPr>
        </p:nvSpPr>
        <p:spPr>
          <a:xfrm>
            <a:off x="2089775" y="2111125"/>
            <a:ext cx="6009300" cy="154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dirty="0">
                <a:solidFill>
                  <a:srgbClr val="FFC800"/>
                </a:solidFill>
              </a:rPr>
              <a:t>.</a:t>
            </a:r>
            <a:endParaRPr dirty="0">
              <a:solidFill>
                <a:srgbClr val="FFC800"/>
              </a:solidFill>
            </a:endParaRPr>
          </a:p>
          <a:p>
            <a:r>
              <a:rPr lang="en" dirty="0"/>
              <a:t>Que </a:t>
            </a:r>
            <a:r>
              <a:rPr lang="en" dirty="0" err="1"/>
              <a:t>diabos</a:t>
            </a:r>
            <a:r>
              <a:rPr lang="en" dirty="0"/>
              <a:t> </a:t>
            </a:r>
            <a:r>
              <a:rPr lang="en" dirty="0" err="1"/>
              <a:t>é</a:t>
            </a:r>
            <a:r>
              <a:rPr lang="en" dirty="0"/>
              <a:t> </a:t>
            </a:r>
            <a:r>
              <a:rPr lang="en" dirty="0" err="1"/>
              <a:t>esse</a:t>
            </a:r>
            <a:r>
              <a:rPr lang="en" dirty="0"/>
              <a:t> </a:t>
            </a:r>
            <a:r>
              <a:rPr lang="en" dirty="0" err="1"/>
              <a:t>tal</a:t>
            </a:r>
            <a:r>
              <a:rPr lang="en" dirty="0"/>
              <a:t> de GIT?</a:t>
            </a:r>
            <a:endParaRPr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8F83B8AB-4D67-FF40-80A5-50614C40AE1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03015"/>
      </p:ext>
    </p:extLst>
  </p:cSld>
  <p:clrMapOvr>
    <a:masterClrMapping/>
  </p:clrMapOvr>
</p:sld>
</file>

<file path=ppt/theme/theme1.xml><?xml version="1.0" encoding="utf-8"?>
<a:theme xmlns:a="http://schemas.openxmlformats.org/drawingml/2006/main" name="Mercutio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lates-I-Like-VC" id="{9D13202B-2FD1-EC4D-8014-17D03CE6001A}" vid="{73159C51-9A1C-5F45-AEBD-C0C8A4AE98E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3503</TotalTime>
  <Words>2743</Words>
  <Application>Microsoft Macintosh PowerPoint</Application>
  <PresentationFormat>Widescreen</PresentationFormat>
  <Paragraphs>469</Paragraphs>
  <Slides>64</Slides>
  <Notes>52</Notes>
  <HiddenSlides>4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76" baseType="lpstr">
      <vt:lpstr>Arial</vt:lpstr>
      <vt:lpstr>Calibri</vt:lpstr>
      <vt:lpstr>Montserrat</vt:lpstr>
      <vt:lpstr>Montserrat ExtraBold</vt:lpstr>
      <vt:lpstr>Montserrat ExtraLight</vt:lpstr>
      <vt:lpstr>Montserrat Light</vt:lpstr>
      <vt:lpstr>Montserrat SemiBold</vt:lpstr>
      <vt:lpstr>Montserrat Thin</vt:lpstr>
      <vt:lpstr>Open Sans</vt:lpstr>
      <vt:lpstr>Times New Roman</vt:lpstr>
      <vt:lpstr>Wingdings</vt:lpstr>
      <vt:lpstr>Mercutio template</vt:lpstr>
      <vt:lpstr>From Zero to Useful – GIT para quem não é Developer</vt:lpstr>
      <vt:lpstr>Olá!</vt:lpstr>
      <vt:lpstr>PowerPoint Presentation</vt:lpstr>
      <vt:lpstr>. Porque eu preciso aprender a usar GIT?</vt:lpstr>
      <vt:lpstr>PowerPoint Presentation</vt:lpstr>
      <vt:lpstr>PowerPoint Presentation</vt:lpstr>
      <vt:lpstr>Ahhinnn mas Git é difícil e eu não sou programador!</vt:lpstr>
      <vt:lpstr>PowerPoint Presentation</vt:lpstr>
      <vt:lpstr>. Que diabos é esse tal de GIT?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. O que eu posso fazer com o GIT se não sou DEV?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. Instalando o GIT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. Criando uma conta no GitHub?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. Vocabulário Básico Git</vt:lpstr>
      <vt:lpstr>PowerPoint Presentation</vt:lpstr>
      <vt:lpstr>. Criando um repositório</vt:lpstr>
      <vt:lpstr>Configuração Inicial – setup da sua conta</vt:lpstr>
      <vt:lpstr>Criando repositório no Github</vt:lpstr>
      <vt:lpstr>Criando repositório local</vt:lpstr>
      <vt:lpstr>Criando repositório local</vt:lpstr>
      <vt:lpstr>7. Principais comandos</vt:lpstr>
      <vt:lpstr>add commit push pull clone status help</vt:lpstr>
      <vt:lpstr>. Fugindo da tela preta!</vt:lpstr>
      <vt:lpstr>Ahhinnn mas eu não gosto de usar o terminal, essa tela preta!</vt:lpstr>
      <vt:lpstr>PowerPoint Presentation</vt:lpstr>
      <vt:lpstr>Perca o “medo” de usar o terminal</vt:lpstr>
      <vt:lpstr>9. Vamos colocar a mão na massa?</vt:lpstr>
      <vt:lpstr>PowerPoint Presentation</vt:lpstr>
      <vt:lpstr>Workflow básico</vt:lpstr>
      <vt:lpstr>PowerPoint Presentation</vt:lpstr>
      <vt:lpstr>PowerPoint Presentation</vt:lpstr>
      <vt:lpstr>PowerPoint Presentation</vt:lpstr>
      <vt:lpstr>PowerPoint Presentation</vt:lpstr>
      <vt:lpstr>BÔNUS</vt:lpstr>
      <vt:lpstr>10. Boas práticas</vt:lpstr>
      <vt:lpstr>Dicas e boas práticas</vt:lpstr>
      <vt:lpstr>11. Agora é com você</vt:lpstr>
      <vt:lpstr>Próximos passos</vt:lpstr>
      <vt:lpstr>Links &amp; Referências</vt:lpstr>
      <vt:lpstr>Obrigado!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Valdecir Carvalho</dc:creator>
  <cp:lastModifiedBy>Valdecir Carvalho</cp:lastModifiedBy>
  <cp:revision>78</cp:revision>
  <dcterms:created xsi:type="dcterms:W3CDTF">2019-02-14T19:46:58Z</dcterms:created>
  <dcterms:modified xsi:type="dcterms:W3CDTF">2019-02-18T15:34:50Z</dcterms:modified>
</cp:coreProperties>
</file>